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61" r:id="rId3"/>
    <p:sldId id="259" r:id="rId4"/>
    <p:sldId id="263" r:id="rId5"/>
    <p:sldId id="264" r:id="rId6"/>
    <p:sldId id="266" r:id="rId7"/>
    <p:sldId id="257" r:id="rId8"/>
    <p:sldId id="265" r:id="rId9"/>
    <p:sldId id="260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3447" autoAdjust="0"/>
  </p:normalViewPr>
  <p:slideViewPr>
    <p:cSldViewPr snapToGrid="0">
      <p:cViewPr varScale="1">
        <p:scale>
          <a:sx n="103" d="100"/>
          <a:sy n="103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2/22/2024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2/22/2024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2/22/2024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2/22/2024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2/22/2024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2/22/2024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2/22/2024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664228-3EE3-6EDE-A0FE-51114F9A3E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Katedra severoamerických studií IMS FSV UK(KSAS)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BACE6CF-43B2-B18C-300A-28802EB8E7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Přehled vedení kvalifikačních (Bc. a Mgr.) prací</a:t>
            </a:r>
          </a:p>
        </p:txBody>
      </p:sp>
      <p:pic>
        <p:nvPicPr>
          <p:cNvPr id="5" name="Obrázek 4" descr="Obsah obrázku pták, klipart, Grafika, kreslené&#10;&#10;Popis byl vytvořen automaticky">
            <a:extLst>
              <a:ext uri="{FF2B5EF4-FFF2-40B4-BE49-F238E27FC236}">
                <a16:creationId xmlns:a16="http://schemas.microsoft.com/office/drawing/2014/main" id="{57975B7C-B912-C4F7-C522-5C6A7724D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454" y="4972491"/>
            <a:ext cx="2285091" cy="179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715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5AD154-758B-E8A6-22CA-0770017A4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765755-5407-59CC-7C61-1CB1001E9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78776"/>
            <a:ext cx="5925310" cy="1174991"/>
          </a:xfrm>
        </p:spPr>
        <p:txBody>
          <a:bodyPr vert="horz" lIns="182880" tIns="182880" rIns="182880" bIns="182880" rtlCol="0" anchor="ctr" anchorCtr="1">
            <a:normAutofit/>
          </a:bodyPr>
          <a:lstStyle/>
          <a:p>
            <a:pPr indent="-228600"/>
            <a:br>
              <a:rPr lang="en-US" sz="1700" b="1" dirty="0"/>
            </a:br>
            <a:r>
              <a:rPr lang="en-US" sz="1700" b="1" dirty="0" err="1"/>
              <a:t>PhDr</a:t>
            </a:r>
            <a:r>
              <a:rPr lang="en-US" sz="1700" b="1" dirty="0"/>
              <a:t>. Pavel </a:t>
            </a:r>
            <a:r>
              <a:rPr lang="en-US" sz="1700" b="1" dirty="0" err="1"/>
              <a:t>Szobi</a:t>
            </a:r>
            <a:r>
              <a:rPr lang="en-US" sz="1700" b="1" dirty="0"/>
              <a:t>, Ph.D.</a:t>
            </a:r>
            <a:br>
              <a:rPr lang="en-US" sz="1700" b="1" dirty="0"/>
            </a:br>
            <a:r>
              <a:rPr lang="en-US" sz="1700" dirty="0"/>
              <a:t>C419, </a:t>
            </a:r>
            <a:r>
              <a:rPr lang="en-US" sz="1700" dirty="0" err="1"/>
              <a:t>Jinonice</a:t>
            </a:r>
            <a:r>
              <a:rPr lang="en-US" sz="1700" dirty="0"/>
              <a:t>, </a:t>
            </a:r>
            <a:r>
              <a:rPr lang="en-US" sz="1700" dirty="0" err="1"/>
              <a:t>budova</a:t>
            </a:r>
            <a:r>
              <a:rPr lang="en-US" sz="1700" dirty="0"/>
              <a:t> C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5C6F78A-C2F5-E7A9-B8FA-7EEEBABDF25D}"/>
              </a:ext>
            </a:extLst>
          </p:cNvPr>
          <p:cNvSpPr txBox="1"/>
          <p:nvPr/>
        </p:nvSpPr>
        <p:spPr>
          <a:xfrm>
            <a:off x="804672" y="2640692"/>
            <a:ext cx="5925310" cy="3255252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US" sz="2000" b="1" dirty="0" err="1">
                <a:solidFill>
                  <a:schemeClr val="bg1"/>
                </a:solidFill>
              </a:rPr>
              <a:t>Koncepty</a:t>
            </a:r>
            <a:r>
              <a:rPr lang="en-US" sz="2000" b="1" dirty="0">
                <a:solidFill>
                  <a:schemeClr val="bg1"/>
                </a:solidFill>
              </a:rPr>
              <a:t> a </a:t>
            </a:r>
            <a:r>
              <a:rPr lang="en-US" sz="2000" b="1" dirty="0" err="1">
                <a:solidFill>
                  <a:schemeClr val="bg1"/>
                </a:solidFill>
              </a:rPr>
              <a:t>metody</a:t>
            </a:r>
            <a:r>
              <a:rPr lang="en-US" sz="2000" b="1" dirty="0">
                <a:solidFill>
                  <a:schemeClr val="bg1"/>
                </a:solidFill>
              </a:rPr>
              <a:t>: </a:t>
            </a:r>
            <a:r>
              <a:rPr lang="en-US" sz="2000" dirty="0" err="1">
                <a:solidFill>
                  <a:schemeClr val="bg1"/>
                </a:solidFill>
              </a:rPr>
              <a:t>hospodářská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politika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sociální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politika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hospodářské</a:t>
            </a:r>
            <a:r>
              <a:rPr lang="en-US" sz="2000" dirty="0">
                <a:solidFill>
                  <a:schemeClr val="bg1"/>
                </a:solidFill>
              </a:rPr>
              <a:t> a </a:t>
            </a:r>
            <a:r>
              <a:rPr lang="en-US" sz="2000" dirty="0" err="1">
                <a:solidFill>
                  <a:schemeClr val="bg1"/>
                </a:solidFill>
              </a:rPr>
              <a:t>sociální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dějiny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případové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studie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metoda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sondy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komparativní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analýza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kritická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diskurzivní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analýza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obsahová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analýza</a:t>
            </a:r>
            <a:endParaRPr lang="cs-CZ" sz="2000" dirty="0">
              <a:solidFill>
                <a:schemeClr val="bg1"/>
              </a:solidFill>
            </a:endParaRPr>
          </a:p>
          <a:p>
            <a:pPr defTabSz="914400">
              <a:spcBef>
                <a:spcPts val="1000"/>
              </a:spcBef>
              <a:buClr>
                <a:schemeClr val="accent2"/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US" sz="2000" b="1" dirty="0" err="1">
                <a:solidFill>
                  <a:schemeClr val="bg1"/>
                </a:solidFill>
              </a:rPr>
              <a:t>Témata</a:t>
            </a:r>
            <a:r>
              <a:rPr lang="en-US" sz="2000" dirty="0">
                <a:solidFill>
                  <a:schemeClr val="bg1"/>
                </a:solidFill>
              </a:rPr>
              <a:t>: </a:t>
            </a:r>
            <a:r>
              <a:rPr lang="en-US" sz="2000" dirty="0" err="1">
                <a:solidFill>
                  <a:schemeClr val="bg1"/>
                </a:solidFill>
              </a:rPr>
              <a:t>hospodářská</a:t>
            </a:r>
            <a:r>
              <a:rPr lang="en-US" sz="2000" dirty="0">
                <a:solidFill>
                  <a:schemeClr val="bg1"/>
                </a:solidFill>
              </a:rPr>
              <a:t> a </a:t>
            </a:r>
            <a:r>
              <a:rPr lang="en-US" sz="2000" dirty="0" err="1">
                <a:solidFill>
                  <a:schemeClr val="bg1"/>
                </a:solidFill>
              </a:rPr>
              <a:t>sociální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politika</a:t>
            </a:r>
            <a:r>
              <a:rPr lang="en-US" sz="2000" dirty="0">
                <a:solidFill>
                  <a:schemeClr val="bg1"/>
                </a:solidFill>
              </a:rPr>
              <a:t> USA, </a:t>
            </a:r>
            <a:r>
              <a:rPr lang="en-US" sz="2000" dirty="0" err="1">
                <a:solidFill>
                  <a:schemeClr val="bg1"/>
                </a:solidFill>
              </a:rPr>
              <a:t>hospodářské</a:t>
            </a:r>
            <a:r>
              <a:rPr lang="en-US" sz="2000" dirty="0">
                <a:solidFill>
                  <a:schemeClr val="bg1"/>
                </a:solidFill>
              </a:rPr>
              <a:t> a </a:t>
            </a:r>
            <a:r>
              <a:rPr lang="en-US" sz="2000" dirty="0" err="1">
                <a:solidFill>
                  <a:schemeClr val="bg1"/>
                </a:solidFill>
              </a:rPr>
              <a:t>sociální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dějiny</a:t>
            </a:r>
            <a:r>
              <a:rPr lang="en-US" sz="2000" dirty="0">
                <a:solidFill>
                  <a:schemeClr val="bg1"/>
                </a:solidFill>
              </a:rPr>
              <a:t> USA, USA a </a:t>
            </a:r>
            <a:r>
              <a:rPr lang="en-US" sz="2000" dirty="0" err="1">
                <a:solidFill>
                  <a:schemeClr val="bg1"/>
                </a:solidFill>
              </a:rPr>
              <a:t>globální</a:t>
            </a:r>
            <a:r>
              <a:rPr lang="en-US" sz="2000" dirty="0">
                <a:solidFill>
                  <a:schemeClr val="bg1"/>
                </a:solidFill>
              </a:rPr>
              <a:t> Jih, </a:t>
            </a:r>
            <a:r>
              <a:rPr lang="en-US" sz="2000" dirty="0" err="1">
                <a:solidFill>
                  <a:schemeClr val="bg1"/>
                </a:solidFill>
              </a:rPr>
              <a:t>hospodářský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kontext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zahraniční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politiky</a:t>
            </a:r>
            <a:r>
              <a:rPr lang="en-US" sz="2000" dirty="0">
                <a:solidFill>
                  <a:schemeClr val="bg1"/>
                </a:solidFill>
              </a:rPr>
              <a:t> USA </a:t>
            </a:r>
            <a:r>
              <a:rPr lang="en-US" sz="2000" dirty="0" err="1">
                <a:solidFill>
                  <a:schemeClr val="bg1"/>
                </a:solidFill>
              </a:rPr>
              <a:t>během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studené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války</a:t>
            </a:r>
            <a:r>
              <a:rPr lang="en-US" sz="2000" dirty="0">
                <a:solidFill>
                  <a:schemeClr val="bg1"/>
                </a:solidFill>
              </a:rPr>
              <a:t> a po </a:t>
            </a:r>
            <a:r>
              <a:rPr lang="en-US" sz="2000" dirty="0" err="1">
                <a:solidFill>
                  <a:schemeClr val="bg1"/>
                </a:solidFill>
              </a:rPr>
              <a:t>ní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světová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ekonomika</a:t>
            </a:r>
            <a:r>
              <a:rPr lang="en-US" sz="2000" dirty="0">
                <a:solidFill>
                  <a:schemeClr val="bg1"/>
                </a:solidFill>
              </a:rPr>
              <a:t> a </a:t>
            </a:r>
            <a:r>
              <a:rPr lang="en-US" sz="2000" dirty="0" err="1">
                <a:solidFill>
                  <a:schemeClr val="bg1"/>
                </a:solidFill>
              </a:rPr>
              <a:t>mezinárodní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obchod</a:t>
            </a:r>
            <a:r>
              <a:rPr lang="en-US" sz="2000" dirty="0">
                <a:solidFill>
                  <a:schemeClr val="bg1"/>
                </a:solidFill>
              </a:rPr>
              <a:t> v </a:t>
            </a:r>
            <a:r>
              <a:rPr lang="en-US" sz="2000" dirty="0" err="1">
                <a:solidFill>
                  <a:schemeClr val="bg1"/>
                </a:solidFill>
              </a:rPr>
              <a:t>období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studené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války</a:t>
            </a:r>
            <a:endParaRPr lang="en-US" sz="2000" dirty="0">
              <a:solidFill>
                <a:schemeClr val="bg1"/>
              </a:solidFill>
            </a:endParaRPr>
          </a:p>
          <a:p>
            <a:pPr indent="-2286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-2286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E249FFE-3C19-EC8C-79D5-013075D5A9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079"/>
          <a:stretch/>
        </p:blipFill>
        <p:spPr bwMode="auto">
          <a:xfrm>
            <a:off x="7534654" y="10"/>
            <a:ext cx="465734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215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45AA0A-10DF-E408-6048-2ED577EA8F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91AE4A-56BF-15F6-406F-D48656E37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78776"/>
            <a:ext cx="5925310" cy="1174991"/>
          </a:xfrm>
        </p:spPr>
        <p:txBody>
          <a:bodyPr vert="horz" lIns="182880" tIns="182880" rIns="182880" bIns="182880" rtlCol="0" anchor="ctr" anchorCtr="1">
            <a:normAutofit/>
          </a:bodyPr>
          <a:lstStyle/>
          <a:p>
            <a:pPr indent="-228600"/>
            <a:br>
              <a:rPr lang="en-US" sz="1700" b="1" dirty="0"/>
            </a:br>
            <a:r>
              <a:rPr lang="en-US" sz="1700" b="1" dirty="0"/>
              <a:t>Mgr. Ing. Magdalena </a:t>
            </a:r>
            <a:r>
              <a:rPr lang="en-US" sz="1700" b="1" dirty="0" err="1"/>
              <a:t>Fiřtová</a:t>
            </a:r>
            <a:r>
              <a:rPr lang="en-US" sz="1700" b="1" dirty="0"/>
              <a:t>, Ph.D.</a:t>
            </a:r>
            <a:br>
              <a:rPr lang="en-US" sz="1700" b="1" dirty="0"/>
            </a:br>
            <a:r>
              <a:rPr lang="en-US" sz="1700" dirty="0"/>
              <a:t>C418, </a:t>
            </a:r>
            <a:r>
              <a:rPr lang="en-US" sz="1700" dirty="0" err="1"/>
              <a:t>Jinonice</a:t>
            </a:r>
            <a:r>
              <a:rPr lang="en-US" sz="1700" dirty="0"/>
              <a:t>, </a:t>
            </a:r>
            <a:r>
              <a:rPr lang="en-US" sz="1700" dirty="0" err="1"/>
              <a:t>budova</a:t>
            </a:r>
            <a:r>
              <a:rPr lang="en-US" sz="1700" dirty="0"/>
              <a:t> C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BDF0F07-EBB6-0F97-4869-90A5846209DF}"/>
              </a:ext>
            </a:extLst>
          </p:cNvPr>
          <p:cNvSpPr txBox="1"/>
          <p:nvPr/>
        </p:nvSpPr>
        <p:spPr>
          <a:xfrm>
            <a:off x="804672" y="2640692"/>
            <a:ext cx="5925310" cy="3255252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US" sz="2000" b="1" dirty="0" err="1">
                <a:solidFill>
                  <a:schemeClr val="bg1"/>
                </a:solidFill>
              </a:rPr>
              <a:t>Koncepty</a:t>
            </a:r>
            <a:r>
              <a:rPr lang="en-US" sz="2000" b="1" dirty="0">
                <a:solidFill>
                  <a:schemeClr val="bg1"/>
                </a:solidFill>
              </a:rPr>
              <a:t> a </a:t>
            </a:r>
            <a:r>
              <a:rPr lang="en-US" sz="2000" b="1" dirty="0" err="1">
                <a:solidFill>
                  <a:schemeClr val="bg1"/>
                </a:solidFill>
              </a:rPr>
              <a:t>metody</a:t>
            </a:r>
            <a:r>
              <a:rPr lang="en-US" sz="2000" b="1" dirty="0">
                <a:solidFill>
                  <a:schemeClr val="bg1"/>
                </a:solidFill>
              </a:rPr>
              <a:t>: </a:t>
            </a:r>
            <a:r>
              <a:rPr lang="en-US" sz="2000" dirty="0" err="1">
                <a:solidFill>
                  <a:schemeClr val="bg1"/>
                </a:solidFill>
              </a:rPr>
              <a:t>sociální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identita</a:t>
            </a:r>
            <a:r>
              <a:rPr lang="en-US" sz="2000" dirty="0">
                <a:solidFill>
                  <a:schemeClr val="bg1"/>
                </a:solidFill>
              </a:rPr>
              <a:t>, multi-level governance, </a:t>
            </a:r>
            <a:r>
              <a:rPr lang="en-US" sz="2000" dirty="0" err="1">
                <a:solidFill>
                  <a:schemeClr val="bg1"/>
                </a:solidFill>
              </a:rPr>
              <a:t>nacionalismus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globalizace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protekcionismus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odolnost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případové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studie</a:t>
            </a:r>
            <a:r>
              <a:rPr lang="en-US" sz="2000" dirty="0">
                <a:solidFill>
                  <a:schemeClr val="bg1"/>
                </a:solidFill>
              </a:rPr>
              <a:t>,  </a:t>
            </a:r>
            <a:r>
              <a:rPr lang="en-US" sz="2000" dirty="0" err="1">
                <a:solidFill>
                  <a:schemeClr val="bg1"/>
                </a:solidFill>
              </a:rPr>
              <a:t>kritická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diskurzivní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analýza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obsahová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analýza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mediální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analýza</a:t>
            </a:r>
            <a:endParaRPr lang="cs-CZ" sz="2000" dirty="0">
              <a:solidFill>
                <a:schemeClr val="bg1"/>
              </a:solidFill>
            </a:endParaRPr>
          </a:p>
          <a:p>
            <a:pPr defTabSz="914400">
              <a:spcBef>
                <a:spcPts val="1000"/>
              </a:spcBef>
              <a:buClr>
                <a:schemeClr val="accent2"/>
              </a:buClr>
            </a:pPr>
            <a:endParaRPr lang="cs-CZ" sz="2000" dirty="0">
              <a:solidFill>
                <a:schemeClr val="bg1"/>
              </a:solidFill>
            </a:endParaRPr>
          </a:p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US" sz="2000" b="1" dirty="0" err="1">
                <a:solidFill>
                  <a:schemeClr val="bg1"/>
                </a:solidFill>
              </a:rPr>
              <a:t>Témata</a:t>
            </a:r>
            <a:r>
              <a:rPr lang="en-US" sz="2000" dirty="0">
                <a:solidFill>
                  <a:schemeClr val="bg1"/>
                </a:solidFill>
              </a:rPr>
              <a:t>:</a:t>
            </a:r>
            <a:r>
              <a:rPr lang="cs-CZ" sz="2000" dirty="0">
                <a:solidFill>
                  <a:schemeClr val="bg1"/>
                </a:solidFill>
              </a:rPr>
              <a:t> politická ekonomie USA a Kanada, obchodní politika USA a Kanady, klimatická politika, transatlantické vztahy, historie a politika Kanady, imigrační politika Kanady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E84FAE7-E79E-732A-DFD0-07881A0A0D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079"/>
          <a:stretch/>
        </p:blipFill>
        <p:spPr bwMode="auto">
          <a:xfrm>
            <a:off x="7534654" y="10"/>
            <a:ext cx="465734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56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ACB44E-19F7-FFF2-61DF-E7DE12741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955516-88CE-8FAC-ACFF-06289804C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78776"/>
            <a:ext cx="5925310" cy="1174991"/>
          </a:xfrm>
        </p:spPr>
        <p:txBody>
          <a:bodyPr vert="horz" lIns="182880" tIns="182880" rIns="182880" bIns="182880" rtlCol="0" anchor="ctr" anchorCtr="1">
            <a:normAutofit/>
          </a:bodyPr>
          <a:lstStyle/>
          <a:p>
            <a:pPr indent="-228600"/>
            <a:br>
              <a:rPr lang="en-US" sz="1900" b="1" dirty="0"/>
            </a:br>
            <a:r>
              <a:rPr lang="en-US" sz="1700" b="1" dirty="0" err="1"/>
              <a:t>PhDr</a:t>
            </a:r>
            <a:r>
              <a:rPr lang="en-US" sz="1700" b="1" dirty="0"/>
              <a:t>. Jan </a:t>
            </a:r>
            <a:r>
              <a:rPr lang="en-US" sz="1700" b="1" dirty="0" err="1"/>
              <a:t>Hornát</a:t>
            </a:r>
            <a:r>
              <a:rPr lang="en-US" sz="1700" b="1" dirty="0"/>
              <a:t>, Ph.D.</a:t>
            </a:r>
            <a:br>
              <a:rPr lang="en-US" sz="1700" b="1" dirty="0"/>
            </a:br>
            <a:r>
              <a:rPr lang="en-US" sz="1700" dirty="0"/>
              <a:t>B325, </a:t>
            </a:r>
            <a:r>
              <a:rPr lang="en-US" sz="1700" dirty="0" err="1"/>
              <a:t>Jinonice</a:t>
            </a:r>
            <a:r>
              <a:rPr lang="en-US" sz="1700" dirty="0"/>
              <a:t>, </a:t>
            </a:r>
            <a:r>
              <a:rPr lang="en-US" sz="1700" dirty="0" err="1"/>
              <a:t>budova</a:t>
            </a:r>
            <a:r>
              <a:rPr lang="en-US" sz="1700" dirty="0"/>
              <a:t> B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7D3B915-708A-E103-591F-D6C7B6B89FAE}"/>
              </a:ext>
            </a:extLst>
          </p:cNvPr>
          <p:cNvSpPr txBox="1"/>
          <p:nvPr/>
        </p:nvSpPr>
        <p:spPr>
          <a:xfrm>
            <a:off x="804672" y="2640692"/>
            <a:ext cx="5925310" cy="3255252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cs-CZ" b="1" dirty="0">
                <a:solidFill>
                  <a:schemeClr val="bg1"/>
                </a:solidFill>
              </a:rPr>
              <a:t>Koncepty a metody: </a:t>
            </a:r>
            <a:r>
              <a:rPr lang="cs-CZ" dirty="0">
                <a:solidFill>
                  <a:schemeClr val="bg1"/>
                </a:solidFill>
              </a:rPr>
              <a:t>polarizace, status v mezinárodní politice, zodpovědnost státu, státní suverenita, demokratizace, mezinárodní řád, případové studie, rozhovory, kritická diskurzivní analýza, obsahová analýza</a:t>
            </a:r>
          </a:p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cs-CZ" b="1" dirty="0">
                <a:solidFill>
                  <a:schemeClr val="bg1"/>
                </a:solidFill>
              </a:rPr>
              <a:t>Témata</a:t>
            </a:r>
            <a:r>
              <a:rPr lang="cs-CZ" dirty="0">
                <a:solidFill>
                  <a:schemeClr val="bg1"/>
                </a:solidFill>
              </a:rPr>
              <a:t>:  transatlantické vztahy, americká zahraniční politika, </a:t>
            </a:r>
            <a:r>
              <a:rPr lang="cs-CZ" dirty="0" err="1">
                <a:solidFill>
                  <a:schemeClr val="bg1"/>
                </a:solidFill>
              </a:rPr>
              <a:t>Indo</a:t>
            </a:r>
            <a:r>
              <a:rPr lang="cs-CZ" dirty="0">
                <a:solidFill>
                  <a:schemeClr val="bg1"/>
                </a:solidFill>
              </a:rPr>
              <a:t>-Pacifik, šíření demokracie, liberalismus a konzervativismus v americké politice, liberální světový řád, americké vojenské intervence, změny amerického volebního systému, regulace umělé inteligence v EU a USA, obchodní politika USA, proměny americké zahraniční politiky po studené válce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AF96111-86E6-516A-0255-5B7C74570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12683" r="12683"/>
          <a:stretch/>
        </p:blipFill>
        <p:spPr bwMode="auto">
          <a:xfrm>
            <a:off x="7534654" y="10"/>
            <a:ext cx="465734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735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BFBC98-0536-D765-3284-C727D7D9B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970AAC-D694-FA28-B01F-0AC775749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78776"/>
            <a:ext cx="5925310" cy="1174991"/>
          </a:xfrm>
        </p:spPr>
        <p:txBody>
          <a:bodyPr vert="horz" lIns="182880" tIns="182880" rIns="182880" bIns="182880" rtlCol="0" anchor="ctr" anchorCtr="1">
            <a:normAutofit fontScale="90000"/>
          </a:bodyPr>
          <a:lstStyle/>
          <a:p>
            <a:pPr indent="-228600"/>
            <a:br>
              <a:rPr lang="en-US" sz="1900" b="1" dirty="0"/>
            </a:br>
            <a:r>
              <a:rPr lang="en-US" sz="1900" b="1" dirty="0" err="1"/>
              <a:t>PhDr</a:t>
            </a:r>
            <a:r>
              <a:rPr lang="en-US" sz="1900" b="1" dirty="0"/>
              <a:t>. Mgr. </a:t>
            </a:r>
            <a:r>
              <a:rPr lang="en-US" sz="1900" b="1" dirty="0" err="1"/>
              <a:t>Kryštof</a:t>
            </a:r>
            <a:r>
              <a:rPr lang="en-US" sz="1900" b="1" dirty="0"/>
              <a:t> </a:t>
            </a:r>
            <a:r>
              <a:rPr lang="en-US" sz="1900" b="1" dirty="0" err="1"/>
              <a:t>Přemysl</a:t>
            </a:r>
            <a:r>
              <a:rPr lang="en-US" sz="1900" b="1" dirty="0"/>
              <a:t> </a:t>
            </a:r>
            <a:r>
              <a:rPr lang="en-US" sz="1900" b="1" dirty="0" err="1"/>
              <a:t>Kozák</a:t>
            </a:r>
            <a:r>
              <a:rPr lang="en-US" sz="1900" b="1" dirty="0"/>
              <a:t>, Ph.D.</a:t>
            </a:r>
            <a:br>
              <a:rPr lang="en-US" sz="1900" b="1" dirty="0"/>
            </a:br>
            <a:r>
              <a:rPr lang="en-US" sz="1900" dirty="0"/>
              <a:t>C417, </a:t>
            </a:r>
            <a:r>
              <a:rPr lang="en-US" sz="1900" dirty="0" err="1"/>
              <a:t>Jinonice</a:t>
            </a:r>
            <a:r>
              <a:rPr lang="en-US" sz="1900" dirty="0"/>
              <a:t>, </a:t>
            </a:r>
            <a:r>
              <a:rPr lang="en-US" sz="1900" dirty="0" err="1"/>
              <a:t>budova</a:t>
            </a:r>
            <a:r>
              <a:rPr lang="en-US" sz="1900" dirty="0"/>
              <a:t> C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A614DEC-588B-A2EE-A473-A3A27E88B8B0}"/>
              </a:ext>
            </a:extLst>
          </p:cNvPr>
          <p:cNvSpPr txBox="1"/>
          <p:nvPr/>
        </p:nvSpPr>
        <p:spPr>
          <a:xfrm>
            <a:off x="804672" y="2640692"/>
            <a:ext cx="5925310" cy="3255252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10000"/>
          </a:bodyPr>
          <a:lstStyle/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US" sz="2200" b="1" dirty="0" err="1">
                <a:solidFill>
                  <a:schemeClr val="bg1"/>
                </a:solidFill>
              </a:rPr>
              <a:t>Koncepty</a:t>
            </a:r>
            <a:r>
              <a:rPr lang="en-US" sz="2200" b="1" dirty="0">
                <a:solidFill>
                  <a:schemeClr val="bg1"/>
                </a:solidFill>
              </a:rPr>
              <a:t> a </a:t>
            </a:r>
            <a:r>
              <a:rPr lang="en-US" sz="2200" b="1" dirty="0" err="1">
                <a:solidFill>
                  <a:schemeClr val="bg1"/>
                </a:solidFill>
              </a:rPr>
              <a:t>metody</a:t>
            </a:r>
            <a:r>
              <a:rPr lang="en-US" sz="2200" b="1" dirty="0">
                <a:solidFill>
                  <a:schemeClr val="bg1"/>
                </a:solidFill>
              </a:rPr>
              <a:t>: </a:t>
            </a:r>
            <a:r>
              <a:rPr lang="en-US" sz="2200" dirty="0" err="1">
                <a:solidFill>
                  <a:schemeClr val="bg1"/>
                </a:solidFill>
              </a:rPr>
              <a:t>zahraniční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politika</a:t>
            </a:r>
            <a:r>
              <a:rPr lang="en-US" sz="2200" dirty="0">
                <a:solidFill>
                  <a:schemeClr val="bg1"/>
                </a:solidFill>
              </a:rPr>
              <a:t> USA v </a:t>
            </a:r>
            <a:r>
              <a:rPr lang="en-US" sz="2200" dirty="0" err="1">
                <a:solidFill>
                  <a:schemeClr val="bg1"/>
                </a:solidFill>
              </a:rPr>
              <a:t>kontextu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teorií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mezinárodních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vztahů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asymetrické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vztahy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mezinárodní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politická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ekonomie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světový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systém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kolektivní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paměť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kritická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diskursivní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analýza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případová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studie</a:t>
            </a:r>
            <a:endParaRPr lang="en-US" sz="2200" dirty="0">
              <a:solidFill>
                <a:schemeClr val="bg1"/>
              </a:solidFill>
            </a:endParaRPr>
          </a:p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US" sz="2200" b="1" dirty="0" err="1">
                <a:solidFill>
                  <a:schemeClr val="bg1"/>
                </a:solidFill>
              </a:rPr>
              <a:t>Témata</a:t>
            </a:r>
            <a:r>
              <a:rPr lang="en-US" sz="2200" dirty="0">
                <a:solidFill>
                  <a:schemeClr val="bg1"/>
                </a:solidFill>
              </a:rPr>
              <a:t>: </a:t>
            </a:r>
            <a:r>
              <a:rPr lang="en-US" sz="2200" dirty="0" err="1">
                <a:solidFill>
                  <a:schemeClr val="bg1"/>
                </a:solidFill>
              </a:rPr>
              <a:t>americko-mexické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vztahy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česko-americké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vztahy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transatlantické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vztahy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americká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zahraniční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politika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protidrogová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politika</a:t>
            </a:r>
            <a:r>
              <a:rPr lang="en-US" sz="2200" dirty="0">
                <a:solidFill>
                  <a:schemeClr val="bg1"/>
                </a:solidFill>
              </a:rPr>
              <a:t> v USA, </a:t>
            </a:r>
            <a:r>
              <a:rPr lang="en-US" sz="2200" dirty="0" err="1">
                <a:solidFill>
                  <a:schemeClr val="bg1"/>
                </a:solidFill>
              </a:rPr>
              <a:t>migrační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politika</a:t>
            </a:r>
            <a:br>
              <a:rPr lang="cs-CZ" sz="22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v USA, </a:t>
            </a:r>
            <a:r>
              <a:rPr lang="en-US" sz="2200" dirty="0" err="1">
                <a:solidFill>
                  <a:schemeClr val="bg1"/>
                </a:solidFill>
              </a:rPr>
              <a:t>americký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právní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systém</a:t>
            </a:r>
            <a:r>
              <a:rPr lang="en-US" sz="2200" dirty="0">
                <a:solidFill>
                  <a:schemeClr val="bg1"/>
                </a:solidFill>
              </a:rPr>
              <a:t> a </a:t>
            </a:r>
            <a:r>
              <a:rPr lang="en-US" sz="2200" dirty="0" err="1">
                <a:solidFill>
                  <a:schemeClr val="bg1"/>
                </a:solidFill>
              </a:rPr>
              <a:t>jeho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politické</a:t>
            </a:r>
            <a:br>
              <a:rPr lang="cs-CZ" sz="22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a </a:t>
            </a:r>
            <a:r>
              <a:rPr lang="en-US" sz="2200" dirty="0" err="1">
                <a:solidFill>
                  <a:schemeClr val="bg1"/>
                </a:solidFill>
              </a:rPr>
              <a:t>ekonomické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souvislosti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politická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geografie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3160A71-65E6-F16C-8A53-55DEDBB442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3" r="20142" b="-1"/>
          <a:stretch/>
        </p:blipFill>
        <p:spPr bwMode="auto">
          <a:xfrm>
            <a:off x="7534654" y="10"/>
            <a:ext cx="465734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657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461ED3-64DE-B74A-341C-9EE5AD677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3AD2FA-37BD-4BB3-9BC8-B92B9B7BA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78776"/>
            <a:ext cx="5925310" cy="1174991"/>
          </a:xfrm>
        </p:spPr>
        <p:txBody>
          <a:bodyPr vert="horz" lIns="182880" tIns="182880" rIns="182880" bIns="182880" rtlCol="0" anchor="ctr" anchorCtr="1">
            <a:normAutofit/>
          </a:bodyPr>
          <a:lstStyle/>
          <a:p>
            <a:pPr indent="-228600"/>
            <a:br>
              <a:rPr lang="en-US" sz="1700" b="1" dirty="0"/>
            </a:br>
            <a:r>
              <a:rPr lang="en-US" sz="1700" b="1" dirty="0"/>
              <a:t>Dr. phil. Lucie </a:t>
            </a:r>
            <a:r>
              <a:rPr lang="en-US" sz="1700" b="1" dirty="0" err="1"/>
              <a:t>Kýrová</a:t>
            </a:r>
            <a:r>
              <a:rPr lang="en-US" sz="1700" b="1" dirty="0"/>
              <a:t>, M.A.</a:t>
            </a:r>
            <a:br>
              <a:rPr lang="en-US" sz="1700" b="1" dirty="0"/>
            </a:br>
            <a:r>
              <a:rPr lang="en-US" sz="1700" dirty="0"/>
              <a:t>C418, </a:t>
            </a:r>
            <a:r>
              <a:rPr lang="en-US" sz="1700" dirty="0" err="1"/>
              <a:t>Jinonice</a:t>
            </a:r>
            <a:r>
              <a:rPr lang="en-US" sz="1700" dirty="0"/>
              <a:t>, </a:t>
            </a:r>
            <a:r>
              <a:rPr lang="en-US" sz="1700" dirty="0" err="1"/>
              <a:t>budova</a:t>
            </a:r>
            <a:r>
              <a:rPr lang="en-US" sz="1700" dirty="0"/>
              <a:t> C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4137D03-DB11-651D-19C2-A0165DA6D321}"/>
              </a:ext>
            </a:extLst>
          </p:cNvPr>
          <p:cNvSpPr txBox="1"/>
          <p:nvPr/>
        </p:nvSpPr>
        <p:spPr>
          <a:xfrm>
            <a:off x="804672" y="2640692"/>
            <a:ext cx="5925310" cy="3255252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US" sz="2200" b="1" dirty="0" err="1">
                <a:solidFill>
                  <a:schemeClr val="bg1"/>
                </a:solidFill>
              </a:rPr>
              <a:t>Koncepty</a:t>
            </a:r>
            <a:r>
              <a:rPr lang="en-US" sz="2200" b="1" dirty="0">
                <a:solidFill>
                  <a:schemeClr val="bg1"/>
                </a:solidFill>
              </a:rPr>
              <a:t> a </a:t>
            </a:r>
            <a:r>
              <a:rPr lang="en-US" sz="2200" b="1" dirty="0" err="1">
                <a:solidFill>
                  <a:schemeClr val="bg1"/>
                </a:solidFill>
              </a:rPr>
              <a:t>metody</a:t>
            </a:r>
            <a:r>
              <a:rPr lang="en-US" sz="2200" b="1" dirty="0">
                <a:solidFill>
                  <a:schemeClr val="bg1"/>
                </a:solidFill>
              </a:rPr>
              <a:t>:</a:t>
            </a:r>
            <a:endParaRPr lang="cs-CZ" sz="2200" b="1" dirty="0">
              <a:solidFill>
                <a:schemeClr val="bg1"/>
              </a:solidFill>
            </a:endParaRPr>
          </a:p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US" sz="2000" b="0" i="0" dirty="0" err="1">
                <a:solidFill>
                  <a:schemeClr val="bg1"/>
                </a:solidFill>
                <a:effectLst/>
              </a:rPr>
              <a:t>kvalitativní</a:t>
            </a:r>
            <a:r>
              <a:rPr lang="en-US" sz="20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</a:rPr>
              <a:t>historické</a:t>
            </a:r>
            <a:r>
              <a:rPr lang="en-US" sz="20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</a:rPr>
              <a:t>metody</a:t>
            </a:r>
            <a:r>
              <a:rPr lang="en-US" sz="2000" b="0" i="0" dirty="0">
                <a:solidFill>
                  <a:schemeClr val="bg1"/>
                </a:solidFill>
                <a:effectLst/>
              </a:rPr>
              <a:t> - </a:t>
            </a:r>
            <a:r>
              <a:rPr lang="en-US" sz="2000" b="0" i="0" dirty="0" err="1">
                <a:solidFill>
                  <a:schemeClr val="bg1"/>
                </a:solidFill>
                <a:effectLst/>
              </a:rPr>
              <a:t>obsahová</a:t>
            </a:r>
            <a:r>
              <a:rPr lang="en-US" sz="20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</a:rPr>
              <a:t>analýza</a:t>
            </a:r>
            <a:r>
              <a:rPr lang="en-US" sz="2000" b="0" i="0" dirty="0">
                <a:solidFill>
                  <a:schemeClr val="bg1"/>
                </a:solidFill>
                <a:effectLst/>
              </a:rPr>
              <a:t>, </a:t>
            </a:r>
            <a:r>
              <a:rPr lang="en-US" sz="2000" b="0" i="0" dirty="0" err="1">
                <a:solidFill>
                  <a:schemeClr val="bg1"/>
                </a:solidFill>
                <a:effectLst/>
              </a:rPr>
              <a:t>diskurzivní</a:t>
            </a:r>
            <a:r>
              <a:rPr lang="en-US" sz="20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</a:rPr>
              <a:t>analýza</a:t>
            </a:r>
            <a:r>
              <a:rPr lang="en-US" sz="2000" b="0" i="0" dirty="0">
                <a:solidFill>
                  <a:schemeClr val="bg1"/>
                </a:solidFill>
                <a:effectLst/>
              </a:rPr>
              <a:t>, oral history,  American Ethnohistory; </a:t>
            </a:r>
            <a:r>
              <a:rPr lang="en-US" sz="2000" b="0" i="0" dirty="0" err="1">
                <a:solidFill>
                  <a:schemeClr val="bg1"/>
                </a:solidFill>
                <a:effectLst/>
              </a:rPr>
              <a:t>kulturní</a:t>
            </a:r>
            <a:r>
              <a:rPr lang="en-US" sz="20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</a:rPr>
              <a:t>apropriace</a:t>
            </a:r>
            <a:r>
              <a:rPr lang="en-US" sz="2000" b="0" i="0" dirty="0">
                <a:solidFill>
                  <a:schemeClr val="bg1"/>
                </a:solidFill>
                <a:effectLst/>
              </a:rPr>
              <a:t>, </a:t>
            </a:r>
            <a:r>
              <a:rPr lang="en-US" sz="2000" b="0" i="0" dirty="0" err="1">
                <a:solidFill>
                  <a:schemeClr val="bg1"/>
                </a:solidFill>
                <a:effectLst/>
              </a:rPr>
              <a:t>colonialita</a:t>
            </a:r>
            <a:r>
              <a:rPr lang="en-US" sz="2000" dirty="0">
                <a:solidFill>
                  <a:schemeClr val="bg1"/>
                </a:solidFill>
              </a:rPr>
              <a:t>, Atlantic World</a:t>
            </a:r>
            <a:endParaRPr lang="cs-CZ" sz="2200" b="1" dirty="0">
              <a:solidFill>
                <a:schemeClr val="bg1"/>
              </a:solidFill>
            </a:endParaRPr>
          </a:p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US" sz="2200" b="1" dirty="0" err="1">
                <a:solidFill>
                  <a:schemeClr val="bg1"/>
                </a:solidFill>
              </a:rPr>
              <a:t>Témata</a:t>
            </a:r>
            <a:r>
              <a:rPr lang="en-US" sz="2200" dirty="0">
                <a:solidFill>
                  <a:schemeClr val="bg1"/>
                </a:solidFill>
              </a:rPr>
              <a:t>: </a:t>
            </a:r>
          </a:p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US" sz="2000" b="0" i="0" dirty="0" err="1">
                <a:solidFill>
                  <a:schemeClr val="bg1"/>
                </a:solidFill>
                <a:effectLst/>
              </a:rPr>
              <a:t>koloniální</a:t>
            </a:r>
            <a:r>
              <a:rPr lang="en-US" sz="20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</a:rPr>
              <a:t>historie</a:t>
            </a:r>
            <a:r>
              <a:rPr lang="en-US" sz="2000" b="0" i="0" dirty="0">
                <a:solidFill>
                  <a:schemeClr val="bg1"/>
                </a:solidFill>
                <a:effectLst/>
              </a:rPr>
              <a:t> USA, American Revolution, USA </a:t>
            </a:r>
            <a:r>
              <a:rPr lang="en-US" sz="2000" b="0" i="0" dirty="0" err="1">
                <a:solidFill>
                  <a:schemeClr val="bg1"/>
                </a:solidFill>
                <a:effectLst/>
              </a:rPr>
              <a:t>ve</a:t>
            </a:r>
            <a:r>
              <a:rPr lang="en-US" sz="2000" b="0" i="0" dirty="0">
                <a:solidFill>
                  <a:schemeClr val="bg1"/>
                </a:solidFill>
                <a:effectLst/>
              </a:rPr>
              <a:t> 20. </a:t>
            </a:r>
            <a:r>
              <a:rPr lang="en-US" sz="2000" b="0" i="0" dirty="0" err="1">
                <a:solidFill>
                  <a:schemeClr val="bg1"/>
                </a:solidFill>
                <a:effectLst/>
              </a:rPr>
              <a:t>století</a:t>
            </a:r>
            <a:r>
              <a:rPr lang="en-US" sz="2000" b="0" i="0" dirty="0">
                <a:solidFill>
                  <a:schemeClr val="bg1"/>
                </a:solidFill>
                <a:effectLst/>
              </a:rPr>
              <a:t>; </a:t>
            </a:r>
            <a:r>
              <a:rPr lang="en-US" sz="2000" dirty="0" err="1">
                <a:solidFill>
                  <a:schemeClr val="bg1"/>
                </a:solidFill>
              </a:rPr>
              <a:t>h</a:t>
            </a:r>
            <a:r>
              <a:rPr lang="en-US" sz="2000" b="0" i="0" dirty="0" err="1">
                <a:solidFill>
                  <a:schemeClr val="bg1"/>
                </a:solidFill>
                <a:effectLst/>
              </a:rPr>
              <a:t>istorie</a:t>
            </a:r>
            <a:r>
              <a:rPr lang="en-US" sz="20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</a:rPr>
              <a:t>amerických</a:t>
            </a:r>
            <a:r>
              <a:rPr lang="en-US" sz="20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</a:rPr>
              <a:t>Indiánů</a:t>
            </a:r>
            <a:r>
              <a:rPr lang="en-US" sz="2000" b="0" i="0" dirty="0">
                <a:solidFill>
                  <a:schemeClr val="bg1"/>
                </a:solidFill>
                <a:effectLst/>
              </a:rPr>
              <a:t> a </a:t>
            </a:r>
            <a:r>
              <a:rPr lang="en-US" sz="2000" b="0" i="0" dirty="0" err="1">
                <a:solidFill>
                  <a:schemeClr val="bg1"/>
                </a:solidFill>
                <a:effectLst/>
              </a:rPr>
              <a:t>původních</a:t>
            </a:r>
            <a:r>
              <a:rPr lang="en-US" sz="20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</a:rPr>
              <a:t>obyvatel</a:t>
            </a:r>
            <a:r>
              <a:rPr lang="en-US" sz="2000" b="0" i="0" dirty="0">
                <a:solidFill>
                  <a:schemeClr val="bg1"/>
                </a:solidFill>
                <a:effectLst/>
              </a:rPr>
              <a:t>; </a:t>
            </a:r>
            <a:r>
              <a:rPr lang="en-US" sz="2000" b="0" i="0" dirty="0" err="1">
                <a:solidFill>
                  <a:schemeClr val="bg1"/>
                </a:solidFill>
                <a:effectLst/>
              </a:rPr>
              <a:t>domácí</a:t>
            </a:r>
            <a:r>
              <a:rPr lang="en-US" sz="2000" b="0" i="0" dirty="0">
                <a:solidFill>
                  <a:schemeClr val="bg1"/>
                </a:solidFill>
                <a:effectLst/>
              </a:rPr>
              <a:t> a </a:t>
            </a:r>
            <a:r>
              <a:rPr lang="en-US" sz="2000" b="0" i="0" dirty="0" err="1">
                <a:solidFill>
                  <a:schemeClr val="bg1"/>
                </a:solidFill>
                <a:effectLst/>
              </a:rPr>
              <a:t>transnacionální</a:t>
            </a:r>
            <a:r>
              <a:rPr lang="en-US" sz="2000" b="0" i="0" dirty="0">
                <a:solidFill>
                  <a:schemeClr val="bg1"/>
                </a:solidFill>
                <a:effectLst/>
              </a:rPr>
              <a:t> </a:t>
            </a:r>
            <a:r>
              <a:rPr lang="en-US" sz="2000" b="0" i="0" dirty="0" err="1">
                <a:solidFill>
                  <a:schemeClr val="bg1"/>
                </a:solidFill>
                <a:effectLst/>
              </a:rPr>
              <a:t>společenská</a:t>
            </a:r>
            <a:r>
              <a:rPr lang="en-US" sz="20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</a:rPr>
              <a:t>hnutí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g</a:t>
            </a:r>
            <a:r>
              <a:rPr lang="en-US" sz="2000" b="0" i="0" dirty="0" err="1">
                <a:solidFill>
                  <a:schemeClr val="bg1"/>
                </a:solidFill>
                <a:effectLst/>
              </a:rPr>
              <a:t>lobální</a:t>
            </a:r>
            <a:r>
              <a:rPr lang="en-US" sz="20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</a:rPr>
              <a:t>hnutí</a:t>
            </a:r>
            <a:r>
              <a:rPr lang="en-US" sz="20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</a:rPr>
              <a:t>původních</a:t>
            </a:r>
            <a:r>
              <a:rPr lang="en-US" sz="20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</a:rPr>
              <a:t>obyvatel</a:t>
            </a: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5" name="Obrázek 4" descr="Obsah obrázku Lidská tvář, osoba, oblečení, úsměv&#10;&#10;Popis byl vytvořen automaticky">
            <a:extLst>
              <a:ext uri="{FF2B5EF4-FFF2-40B4-BE49-F238E27FC236}">
                <a16:creationId xmlns:a16="http://schemas.microsoft.com/office/drawing/2014/main" id="{32C039AA-C439-FC99-7119-15B26A47D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5412" y="-27065"/>
            <a:ext cx="4506588" cy="688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917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CCF4BD-C0B1-4152-AE9C-A4316043C2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20A1E9-7335-A14F-0B0C-8181BF3CB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78776"/>
            <a:ext cx="5925310" cy="1174991"/>
          </a:xfrm>
        </p:spPr>
        <p:txBody>
          <a:bodyPr vert="horz" lIns="182880" tIns="182880" rIns="182880" bIns="182880" rtlCol="0" anchor="ctr" anchorCtr="1">
            <a:normAutofit/>
          </a:bodyPr>
          <a:lstStyle/>
          <a:p>
            <a:pPr indent="-228600"/>
            <a:br>
              <a:rPr lang="en-US" sz="1900" b="1" dirty="0"/>
            </a:br>
            <a:r>
              <a:rPr lang="en-US" sz="1700" b="1" dirty="0"/>
              <a:t>Mgr. </a:t>
            </a:r>
            <a:r>
              <a:rPr lang="en-US" sz="1700" b="1" dirty="0" err="1"/>
              <a:t>Jiří</a:t>
            </a:r>
            <a:r>
              <a:rPr lang="en-US" sz="1700" b="1" dirty="0"/>
              <a:t> </a:t>
            </a:r>
            <a:r>
              <a:rPr lang="en-US" sz="1700" b="1" dirty="0" err="1"/>
              <a:t>Pondělíček</a:t>
            </a:r>
            <a:r>
              <a:rPr lang="en-US" sz="1700" b="1" dirty="0"/>
              <a:t>, Ph.D.</a:t>
            </a:r>
            <a:br>
              <a:rPr lang="en-US" sz="1700" b="1" dirty="0"/>
            </a:br>
            <a:r>
              <a:rPr lang="en-US" sz="1700" dirty="0"/>
              <a:t>C41</a:t>
            </a:r>
            <a:r>
              <a:rPr lang="cs-CZ" sz="1700" dirty="0"/>
              <a:t>7</a:t>
            </a:r>
            <a:r>
              <a:rPr lang="en-US" sz="1700" dirty="0"/>
              <a:t>, </a:t>
            </a:r>
            <a:r>
              <a:rPr lang="en-US" sz="1700" dirty="0" err="1"/>
              <a:t>Jinonice</a:t>
            </a:r>
            <a:r>
              <a:rPr lang="en-US" sz="1700" dirty="0"/>
              <a:t>, </a:t>
            </a:r>
            <a:r>
              <a:rPr lang="en-US" sz="1700" dirty="0" err="1"/>
              <a:t>budova</a:t>
            </a:r>
            <a:r>
              <a:rPr lang="en-US" sz="1700" dirty="0"/>
              <a:t> C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988B123-1290-94AA-0B51-8E289CBC06B9}"/>
              </a:ext>
            </a:extLst>
          </p:cNvPr>
          <p:cNvSpPr txBox="1"/>
          <p:nvPr/>
        </p:nvSpPr>
        <p:spPr>
          <a:xfrm>
            <a:off x="804672" y="2640692"/>
            <a:ext cx="5925310" cy="3255252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US" sz="2200" b="1" dirty="0" err="1">
                <a:solidFill>
                  <a:schemeClr val="bg1"/>
                </a:solidFill>
              </a:rPr>
              <a:t>Koncepty</a:t>
            </a:r>
            <a:r>
              <a:rPr lang="en-US" sz="2200" b="1" dirty="0">
                <a:solidFill>
                  <a:schemeClr val="bg1"/>
                </a:solidFill>
              </a:rPr>
              <a:t> a </a:t>
            </a:r>
            <a:r>
              <a:rPr lang="en-US" sz="2200" b="1" dirty="0" err="1">
                <a:solidFill>
                  <a:schemeClr val="bg1"/>
                </a:solidFill>
              </a:rPr>
              <a:t>metody</a:t>
            </a:r>
            <a:r>
              <a:rPr lang="en-US" sz="2200" b="1" dirty="0">
                <a:solidFill>
                  <a:schemeClr val="bg1"/>
                </a:solidFill>
              </a:rPr>
              <a:t>:</a:t>
            </a:r>
            <a:endParaRPr lang="cs-CZ" sz="2200" b="1" dirty="0">
              <a:solidFill>
                <a:schemeClr val="bg1"/>
              </a:solidFill>
            </a:endParaRPr>
          </a:p>
          <a:p>
            <a:pPr algn="l">
              <a:spcAft>
                <a:spcPts val="800"/>
              </a:spcAft>
            </a:pPr>
            <a:r>
              <a:rPr lang="en-US" sz="1800" i="0" dirty="0" err="1">
                <a:solidFill>
                  <a:schemeClr val="bg1"/>
                </a:solidFill>
                <a:effectLst/>
                <a:latin typeface="+mj-lt"/>
              </a:rPr>
              <a:t>Kvalitatvní</a:t>
            </a:r>
            <a:r>
              <a:rPr lang="en-US" sz="1800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1800" i="0" dirty="0" err="1">
                <a:solidFill>
                  <a:schemeClr val="bg1"/>
                </a:solidFill>
                <a:effectLst/>
                <a:latin typeface="+mj-lt"/>
              </a:rPr>
              <a:t>historické</a:t>
            </a:r>
            <a:r>
              <a:rPr lang="en-US" sz="1800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1800" i="0" dirty="0" err="1">
                <a:solidFill>
                  <a:schemeClr val="bg1"/>
                </a:solidFill>
                <a:effectLst/>
                <a:latin typeface="+mj-lt"/>
              </a:rPr>
              <a:t>metody</a:t>
            </a:r>
            <a:r>
              <a:rPr lang="en-US" sz="1800" i="0" dirty="0">
                <a:solidFill>
                  <a:schemeClr val="bg1"/>
                </a:solidFill>
                <a:effectLst/>
                <a:latin typeface="+mj-lt"/>
              </a:rPr>
              <a:t> – </a:t>
            </a:r>
            <a:r>
              <a:rPr lang="en-US" sz="1800" i="0" dirty="0" err="1">
                <a:solidFill>
                  <a:schemeClr val="bg1"/>
                </a:solidFill>
                <a:effectLst/>
                <a:latin typeface="+mj-lt"/>
              </a:rPr>
              <a:t>obsahová</a:t>
            </a:r>
            <a:r>
              <a:rPr lang="en-US" sz="1800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1800" i="0" dirty="0" err="1">
                <a:solidFill>
                  <a:schemeClr val="bg1"/>
                </a:solidFill>
                <a:effectLst/>
                <a:latin typeface="+mj-lt"/>
              </a:rPr>
              <a:t>analýza</a:t>
            </a:r>
            <a:r>
              <a:rPr lang="en-US" sz="1800" i="0" dirty="0">
                <a:solidFill>
                  <a:schemeClr val="bg1"/>
                </a:solidFill>
                <a:effectLst/>
                <a:latin typeface="+mj-lt"/>
              </a:rPr>
              <a:t>, </a:t>
            </a:r>
            <a:r>
              <a:rPr lang="en-US" sz="1800" i="0" dirty="0" err="1">
                <a:solidFill>
                  <a:schemeClr val="bg1"/>
                </a:solidFill>
                <a:effectLst/>
                <a:latin typeface="+mj-lt"/>
              </a:rPr>
              <a:t>diskurzivní</a:t>
            </a:r>
            <a:r>
              <a:rPr lang="en-US" sz="1800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1800" i="0" dirty="0" err="1">
                <a:solidFill>
                  <a:schemeClr val="bg1"/>
                </a:solidFill>
                <a:effectLst/>
                <a:latin typeface="+mj-lt"/>
              </a:rPr>
              <a:t>analýza</a:t>
            </a:r>
            <a:endParaRPr lang="en-US" sz="1800" i="0" dirty="0">
              <a:solidFill>
                <a:schemeClr val="bg1"/>
              </a:solidFill>
              <a:effectLst/>
              <a:latin typeface="+mj-lt"/>
            </a:endParaRPr>
          </a:p>
          <a:p>
            <a:pPr algn="l">
              <a:spcAft>
                <a:spcPts val="800"/>
              </a:spcAft>
            </a:pPr>
            <a:r>
              <a:rPr lang="en-US" sz="1800" i="0" dirty="0" err="1">
                <a:solidFill>
                  <a:schemeClr val="bg1"/>
                </a:solidFill>
                <a:effectLst/>
                <a:latin typeface="+mj-lt"/>
              </a:rPr>
              <a:t>Teorie</a:t>
            </a:r>
            <a:r>
              <a:rPr lang="en-US" sz="1800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1800" i="0" dirty="0" err="1">
                <a:solidFill>
                  <a:schemeClr val="bg1"/>
                </a:solidFill>
                <a:effectLst/>
                <a:latin typeface="+mj-lt"/>
              </a:rPr>
              <a:t>morálních</a:t>
            </a:r>
            <a:r>
              <a:rPr lang="en-US" sz="1800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1800" i="0" dirty="0" err="1">
                <a:solidFill>
                  <a:schemeClr val="bg1"/>
                </a:solidFill>
                <a:effectLst/>
                <a:latin typeface="+mj-lt"/>
              </a:rPr>
              <a:t>základů</a:t>
            </a:r>
            <a:r>
              <a:rPr lang="en-US" sz="1800" i="0" dirty="0">
                <a:solidFill>
                  <a:schemeClr val="bg1"/>
                </a:solidFill>
                <a:effectLst/>
                <a:latin typeface="+mj-lt"/>
              </a:rPr>
              <a:t>, </a:t>
            </a:r>
            <a:r>
              <a:rPr lang="en-US" sz="1800" i="0" dirty="0" err="1">
                <a:solidFill>
                  <a:schemeClr val="bg1"/>
                </a:solidFill>
                <a:effectLst/>
                <a:latin typeface="+mj-lt"/>
              </a:rPr>
              <a:t>teorie</a:t>
            </a:r>
            <a:r>
              <a:rPr lang="en-US" sz="1800" i="0" dirty="0">
                <a:solidFill>
                  <a:schemeClr val="bg1"/>
                </a:solidFill>
                <a:effectLst/>
                <a:latin typeface="+mj-lt"/>
              </a:rPr>
              <a:t> her, model </a:t>
            </a:r>
            <a:r>
              <a:rPr lang="en-US" sz="1800" i="0" dirty="0" err="1">
                <a:solidFill>
                  <a:schemeClr val="bg1"/>
                </a:solidFill>
                <a:effectLst/>
                <a:latin typeface="+mj-lt"/>
              </a:rPr>
              <a:t>racionálního</a:t>
            </a:r>
            <a:r>
              <a:rPr lang="en-US" sz="1800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1800" i="0" dirty="0" err="1">
                <a:solidFill>
                  <a:schemeClr val="bg1"/>
                </a:solidFill>
                <a:effectLst/>
                <a:latin typeface="+mj-lt"/>
              </a:rPr>
              <a:t>aktéra</a:t>
            </a:r>
            <a:r>
              <a:rPr lang="en-US" sz="1800" i="0" dirty="0">
                <a:solidFill>
                  <a:schemeClr val="bg1"/>
                </a:solidFill>
                <a:effectLst/>
                <a:latin typeface="+mj-lt"/>
              </a:rPr>
              <a:t>, </a:t>
            </a:r>
            <a:r>
              <a:rPr lang="en-US" sz="1800" i="0" dirty="0" err="1">
                <a:solidFill>
                  <a:schemeClr val="bg1"/>
                </a:solidFill>
                <a:effectLst/>
                <a:latin typeface="+mj-lt"/>
              </a:rPr>
              <a:t>evoluční</a:t>
            </a:r>
            <a:r>
              <a:rPr lang="en-US" sz="1800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1800" i="0" dirty="0" err="1">
                <a:solidFill>
                  <a:schemeClr val="bg1"/>
                </a:solidFill>
                <a:effectLst/>
                <a:latin typeface="+mj-lt"/>
              </a:rPr>
              <a:t>teorie</a:t>
            </a:r>
            <a:r>
              <a:rPr lang="en-US" sz="1800" i="0" dirty="0">
                <a:solidFill>
                  <a:schemeClr val="bg1"/>
                </a:solidFill>
                <a:effectLst/>
                <a:latin typeface="+mj-lt"/>
              </a:rPr>
              <a:t> v </a:t>
            </a:r>
            <a:r>
              <a:rPr lang="en-US" sz="1800" i="0" dirty="0" err="1">
                <a:solidFill>
                  <a:schemeClr val="bg1"/>
                </a:solidFill>
                <a:effectLst/>
                <a:latin typeface="+mj-lt"/>
              </a:rPr>
              <a:t>dějinách</a:t>
            </a:r>
            <a:r>
              <a:rPr lang="en-US" sz="1800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1800" i="0" dirty="0" err="1">
                <a:solidFill>
                  <a:schemeClr val="bg1"/>
                </a:solidFill>
                <a:effectLst/>
                <a:latin typeface="+mj-lt"/>
              </a:rPr>
              <a:t>vojenství</a:t>
            </a:r>
            <a:endParaRPr lang="cs-CZ" sz="2200" dirty="0">
              <a:solidFill>
                <a:schemeClr val="bg1"/>
              </a:solidFill>
              <a:latin typeface="+mj-lt"/>
            </a:endParaRPr>
          </a:p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US" sz="2200" b="1" dirty="0" err="1">
                <a:solidFill>
                  <a:schemeClr val="bg1"/>
                </a:solidFill>
              </a:rPr>
              <a:t>Témata</a:t>
            </a:r>
            <a:r>
              <a:rPr lang="en-US" sz="2200" dirty="0">
                <a:solidFill>
                  <a:schemeClr val="bg1"/>
                </a:solidFill>
              </a:rPr>
              <a:t>:</a:t>
            </a:r>
          </a:p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US" i="0" dirty="0" err="1">
                <a:solidFill>
                  <a:schemeClr val="bg1"/>
                </a:solidFill>
                <a:effectLst/>
                <a:latin typeface="+mj-lt"/>
              </a:rPr>
              <a:t>Jaderné</a:t>
            </a:r>
            <a:r>
              <a:rPr lang="en-US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i="0" dirty="0" err="1">
                <a:solidFill>
                  <a:schemeClr val="bg1"/>
                </a:solidFill>
                <a:effectLst/>
                <a:latin typeface="+mj-lt"/>
              </a:rPr>
              <a:t>zbraně</a:t>
            </a:r>
            <a:r>
              <a:rPr lang="en-US" i="0" dirty="0">
                <a:solidFill>
                  <a:schemeClr val="bg1"/>
                </a:solidFill>
                <a:effectLst/>
                <a:latin typeface="+mj-lt"/>
              </a:rPr>
              <a:t>, </a:t>
            </a:r>
            <a:r>
              <a:rPr lang="en-US" i="0" dirty="0" err="1">
                <a:solidFill>
                  <a:schemeClr val="bg1"/>
                </a:solidFill>
                <a:effectLst/>
                <a:latin typeface="+mj-lt"/>
              </a:rPr>
              <a:t>studená</a:t>
            </a:r>
            <a:r>
              <a:rPr lang="en-US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i="0" dirty="0" err="1">
                <a:solidFill>
                  <a:schemeClr val="bg1"/>
                </a:solidFill>
                <a:effectLst/>
                <a:latin typeface="+mj-lt"/>
              </a:rPr>
              <a:t>válka</a:t>
            </a:r>
            <a:r>
              <a:rPr lang="en-US" i="0" dirty="0">
                <a:solidFill>
                  <a:schemeClr val="bg1"/>
                </a:solidFill>
                <a:effectLst/>
                <a:latin typeface="+mj-lt"/>
              </a:rPr>
              <a:t>, </a:t>
            </a:r>
            <a:r>
              <a:rPr lang="en-US" i="0" dirty="0" err="1">
                <a:solidFill>
                  <a:schemeClr val="bg1"/>
                </a:solidFill>
                <a:effectLst/>
                <a:latin typeface="+mj-lt"/>
              </a:rPr>
              <a:t>politické</a:t>
            </a:r>
            <a:r>
              <a:rPr lang="en-US" i="0" dirty="0">
                <a:solidFill>
                  <a:schemeClr val="bg1"/>
                </a:solidFill>
                <a:effectLst/>
                <a:latin typeface="+mj-lt"/>
              </a:rPr>
              <a:t> a </a:t>
            </a:r>
            <a:r>
              <a:rPr lang="en-US" i="0" dirty="0" err="1">
                <a:solidFill>
                  <a:schemeClr val="bg1"/>
                </a:solidFill>
                <a:effectLst/>
                <a:latin typeface="+mj-lt"/>
              </a:rPr>
              <a:t>kulturní</a:t>
            </a:r>
            <a:r>
              <a:rPr lang="en-US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i="0" dirty="0" err="1">
                <a:solidFill>
                  <a:schemeClr val="bg1"/>
                </a:solidFill>
                <a:effectLst/>
                <a:latin typeface="+mj-lt"/>
              </a:rPr>
              <a:t>dějiny</a:t>
            </a:r>
            <a:r>
              <a:rPr lang="en-US" i="0" dirty="0">
                <a:solidFill>
                  <a:schemeClr val="bg1"/>
                </a:solidFill>
                <a:effectLst/>
                <a:latin typeface="+mj-lt"/>
              </a:rPr>
              <a:t> USA, </a:t>
            </a:r>
            <a:r>
              <a:rPr lang="en-US" i="0" dirty="0" err="1">
                <a:solidFill>
                  <a:schemeClr val="bg1"/>
                </a:solidFill>
                <a:effectLst/>
                <a:latin typeface="+mj-lt"/>
              </a:rPr>
              <a:t>americká</a:t>
            </a:r>
            <a:r>
              <a:rPr lang="en-US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i="0" dirty="0" err="1">
                <a:solidFill>
                  <a:schemeClr val="bg1"/>
                </a:solidFill>
                <a:effectLst/>
                <a:latin typeface="+mj-lt"/>
              </a:rPr>
              <a:t>zahraniční</a:t>
            </a:r>
            <a:r>
              <a:rPr lang="en-US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i="0" dirty="0" err="1">
                <a:solidFill>
                  <a:schemeClr val="bg1"/>
                </a:solidFill>
                <a:effectLst/>
                <a:latin typeface="+mj-lt"/>
              </a:rPr>
              <a:t>politika</a:t>
            </a:r>
            <a:r>
              <a:rPr lang="en-US" i="0" dirty="0">
                <a:solidFill>
                  <a:schemeClr val="bg1"/>
                </a:solidFill>
                <a:effectLst/>
                <a:latin typeface="+mj-lt"/>
              </a:rPr>
              <a:t> po </a:t>
            </a:r>
            <a:r>
              <a:rPr lang="en-US" i="0" dirty="0" err="1">
                <a:solidFill>
                  <a:schemeClr val="bg1"/>
                </a:solidFill>
                <a:effectLst/>
                <a:latin typeface="+mj-lt"/>
              </a:rPr>
              <a:t>roce</a:t>
            </a:r>
            <a:r>
              <a:rPr lang="en-US" i="0" dirty="0">
                <a:solidFill>
                  <a:schemeClr val="bg1"/>
                </a:solidFill>
                <a:effectLst/>
                <a:latin typeface="+mj-lt"/>
              </a:rPr>
              <a:t> 1945, </a:t>
            </a:r>
            <a:r>
              <a:rPr lang="en-US" i="0" dirty="0" err="1">
                <a:solidFill>
                  <a:schemeClr val="bg1"/>
                </a:solidFill>
                <a:effectLst/>
                <a:latin typeface="+mj-lt"/>
              </a:rPr>
              <a:t>současná</a:t>
            </a:r>
            <a:r>
              <a:rPr lang="en-US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i="0" dirty="0" err="1">
                <a:solidFill>
                  <a:schemeClr val="bg1"/>
                </a:solidFill>
                <a:effectLst/>
                <a:latin typeface="+mj-lt"/>
              </a:rPr>
              <a:t>politika</a:t>
            </a:r>
            <a:br>
              <a:rPr lang="cs-CZ" dirty="0">
                <a:solidFill>
                  <a:schemeClr val="bg1"/>
                </a:solidFill>
                <a:latin typeface="+mj-lt"/>
              </a:rPr>
            </a:br>
            <a:r>
              <a:rPr lang="en-US" i="0" dirty="0">
                <a:solidFill>
                  <a:schemeClr val="bg1"/>
                </a:solidFill>
                <a:effectLst/>
                <a:latin typeface="+mj-lt"/>
              </a:rPr>
              <a:t>v USA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2B56E9A8-FFBE-EDE7-667F-A3E4234D5A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079"/>
          <a:stretch/>
        </p:blipFill>
        <p:spPr bwMode="auto">
          <a:xfrm>
            <a:off x="7534654" y="10"/>
            <a:ext cx="465734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893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44DEF4-38AE-37CE-020C-E3E1D9DDA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78776"/>
            <a:ext cx="5925310" cy="1174991"/>
          </a:xfrm>
        </p:spPr>
        <p:txBody>
          <a:bodyPr vert="horz" lIns="182880" tIns="182880" rIns="182880" bIns="182880" rtlCol="0" anchor="ctr" anchorCtr="1">
            <a:noAutofit/>
          </a:bodyPr>
          <a:lstStyle/>
          <a:p>
            <a:pPr indent="-228600" defTabSz="914400">
              <a:spcBef>
                <a:spcPts val="1000"/>
              </a:spcBef>
            </a:pPr>
            <a:br>
              <a:rPr lang="cs-CZ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17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doc. PhDr. Mgr. Francis Raška, Ph.D. </a:t>
            </a:r>
            <a:br>
              <a:rPr lang="cs-CZ" sz="17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C419, Jinonice, budova C</a:t>
            </a:r>
            <a:b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20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E47A585-74C8-A66B-29BD-F279BE3328A5}"/>
              </a:ext>
            </a:extLst>
          </p:cNvPr>
          <p:cNvSpPr txBox="1"/>
          <p:nvPr/>
        </p:nvSpPr>
        <p:spPr>
          <a:xfrm>
            <a:off x="804672" y="2640692"/>
            <a:ext cx="5925310" cy="3255252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cs-CZ" sz="2000" b="1" dirty="0"/>
              <a:t>Koncepty a metody:</a:t>
            </a:r>
            <a:r>
              <a:rPr lang="cs-CZ" sz="2000" dirty="0"/>
              <a:t> historické metody, komparace, případové studie, rozhovory, obsahová analýza, diskurzivní analýza</a:t>
            </a:r>
            <a:br>
              <a:rPr lang="cs-CZ" sz="2000" dirty="0"/>
            </a:br>
            <a:endParaRPr lang="cs-CZ" sz="2000" dirty="0"/>
          </a:p>
          <a:p>
            <a:pPr defTabSz="914400">
              <a:spcBef>
                <a:spcPts val="1000"/>
              </a:spcBef>
              <a:buClr>
                <a:schemeClr val="accent2"/>
              </a:buClr>
            </a:pPr>
            <a:br>
              <a:rPr lang="cs-CZ" sz="2000" dirty="0"/>
            </a:br>
            <a:r>
              <a:rPr lang="cs-CZ" sz="2000" b="1" dirty="0"/>
              <a:t>Témata:</a:t>
            </a:r>
            <a:r>
              <a:rPr lang="cs-CZ" sz="2000" dirty="0"/>
              <a:t> Studená válka, Transatlantické vztahy, vztahy mezi USA a Latinskou Amerikou, kulturní dějiny, bezpečnostní otázky, etnická studia, mezinárodní organizace, společenské otázky</a:t>
            </a:r>
            <a:endParaRPr lang="cs-CZ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530E932B-9416-2FCA-D111-DEA9594615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079"/>
          <a:stretch/>
        </p:blipFill>
        <p:spPr bwMode="auto">
          <a:xfrm>
            <a:off x="7534654" y="10"/>
            <a:ext cx="465734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340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4508FD-64D0-8441-F813-F56094AB12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D523FE-009A-6146-9EC0-0065F0DA1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78776"/>
            <a:ext cx="5925310" cy="1174991"/>
          </a:xfrm>
        </p:spPr>
        <p:txBody>
          <a:bodyPr vert="horz" lIns="182880" tIns="182880" rIns="182880" bIns="182880" rtlCol="0" anchor="ctr" anchorCtr="1">
            <a:normAutofit/>
          </a:bodyPr>
          <a:lstStyle/>
          <a:p>
            <a:pPr indent="-228600"/>
            <a:br>
              <a:rPr lang="en-US" sz="1700" b="1" dirty="0"/>
            </a:br>
            <a:r>
              <a:rPr lang="en-US" sz="1700" b="1" dirty="0"/>
              <a:t>Mgr. Jana </a:t>
            </a:r>
            <a:r>
              <a:rPr lang="en-US" sz="1700" b="1" dirty="0" err="1"/>
              <a:t>Sehnálková</a:t>
            </a:r>
            <a:r>
              <a:rPr lang="en-US" sz="1700" b="1" dirty="0"/>
              <a:t>, Ph.D.</a:t>
            </a:r>
            <a:br>
              <a:rPr lang="en-US" sz="1700" b="1" dirty="0"/>
            </a:br>
            <a:r>
              <a:rPr lang="en-US" sz="1700" dirty="0"/>
              <a:t>C418, </a:t>
            </a:r>
            <a:r>
              <a:rPr lang="en-US" sz="1700" dirty="0" err="1"/>
              <a:t>Jinonice</a:t>
            </a:r>
            <a:r>
              <a:rPr lang="en-US" sz="1700" dirty="0"/>
              <a:t>, </a:t>
            </a:r>
            <a:r>
              <a:rPr lang="en-US" sz="1700" dirty="0" err="1"/>
              <a:t>budova</a:t>
            </a:r>
            <a:r>
              <a:rPr lang="en-US" sz="1700" dirty="0"/>
              <a:t> C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1755CC3-4DCF-FE61-206B-7E8BDA552D19}"/>
              </a:ext>
            </a:extLst>
          </p:cNvPr>
          <p:cNvSpPr txBox="1"/>
          <p:nvPr/>
        </p:nvSpPr>
        <p:spPr>
          <a:xfrm>
            <a:off x="804672" y="2640692"/>
            <a:ext cx="5925310" cy="3255252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US" sz="2000" b="1" dirty="0" err="1">
                <a:solidFill>
                  <a:schemeClr val="bg1"/>
                </a:solidFill>
              </a:rPr>
              <a:t>Koncepty</a:t>
            </a:r>
            <a:r>
              <a:rPr lang="en-US" sz="2000" b="1" dirty="0">
                <a:solidFill>
                  <a:schemeClr val="bg1"/>
                </a:solidFill>
              </a:rPr>
              <a:t> a </a:t>
            </a:r>
            <a:r>
              <a:rPr lang="en-US" sz="2000" b="1" dirty="0" err="1">
                <a:solidFill>
                  <a:schemeClr val="bg1"/>
                </a:solidFill>
              </a:rPr>
              <a:t>metody</a:t>
            </a:r>
            <a:r>
              <a:rPr lang="en-US" sz="2000" b="1" dirty="0">
                <a:solidFill>
                  <a:schemeClr val="bg1"/>
                </a:solidFill>
              </a:rPr>
              <a:t>: </a:t>
            </a:r>
            <a:r>
              <a:rPr lang="en-US" sz="2000" dirty="0">
                <a:solidFill>
                  <a:schemeClr val="bg1"/>
                </a:solidFill>
              </a:rPr>
              <a:t>foreign policy analysis, </a:t>
            </a:r>
            <a:r>
              <a:rPr lang="en-US" sz="2000" dirty="0" err="1">
                <a:solidFill>
                  <a:schemeClr val="bg1"/>
                </a:solidFill>
              </a:rPr>
              <a:t>historické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metody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případové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studie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obsahová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analýza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biografická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metoda</a:t>
            </a:r>
            <a:r>
              <a:rPr lang="en-US" sz="2000" dirty="0">
                <a:solidFill>
                  <a:schemeClr val="bg1"/>
                </a:solidFill>
              </a:rPr>
              <a:t>, critical race theory, </a:t>
            </a:r>
            <a:r>
              <a:rPr lang="en-US" sz="2000" dirty="0" err="1">
                <a:solidFill>
                  <a:schemeClr val="bg1"/>
                </a:solidFill>
              </a:rPr>
              <a:t>intersek</a:t>
            </a:r>
            <a:r>
              <a:rPr lang="cs-CZ" sz="2000" dirty="0">
                <a:solidFill>
                  <a:schemeClr val="bg1"/>
                </a:solidFill>
              </a:rPr>
              <a:t>c</a:t>
            </a:r>
            <a:r>
              <a:rPr lang="en-US" sz="2000" dirty="0" err="1">
                <a:solidFill>
                  <a:schemeClr val="bg1"/>
                </a:solidFill>
              </a:rPr>
              <a:t>ionalita</a:t>
            </a:r>
            <a:endParaRPr lang="en-US" sz="2000" dirty="0">
              <a:solidFill>
                <a:schemeClr val="bg1"/>
              </a:solidFill>
            </a:endParaRPr>
          </a:p>
          <a:p>
            <a:pPr defTabSz="914400">
              <a:spcBef>
                <a:spcPts val="1000"/>
              </a:spcBef>
              <a:buClr>
                <a:schemeClr val="accent2"/>
              </a:buClr>
            </a:pPr>
            <a:endParaRPr lang="cs-CZ" sz="2000" b="1" dirty="0">
              <a:solidFill>
                <a:schemeClr val="bg1"/>
              </a:solidFill>
            </a:endParaRPr>
          </a:p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US" sz="2000" b="1" dirty="0" err="1">
                <a:solidFill>
                  <a:schemeClr val="bg1"/>
                </a:solidFill>
              </a:rPr>
              <a:t>Témata</a:t>
            </a:r>
            <a:r>
              <a:rPr lang="en-US" sz="2000" dirty="0">
                <a:solidFill>
                  <a:schemeClr val="bg1"/>
                </a:solidFill>
              </a:rPr>
              <a:t>:</a:t>
            </a:r>
            <a:r>
              <a:rPr lang="cs-CZ" sz="2000" dirty="0">
                <a:solidFill>
                  <a:schemeClr val="bg1"/>
                </a:solidFill>
              </a:rPr>
              <a:t> Vztahy USA a Tchaj-wan, americko-čínské vztahy, tchajwanská domácí politika, americký politický systém, dějiny USA, menšiny v USA </a:t>
            </a:r>
          </a:p>
          <a:p>
            <a:pPr defTabSz="914400">
              <a:spcBef>
                <a:spcPts val="1000"/>
              </a:spcBef>
              <a:buClr>
                <a:schemeClr val="accent2"/>
              </a:buClr>
            </a:pP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7172" name="Picture 4" descr="DSC 4282">
            <a:extLst>
              <a:ext uri="{FF2B5EF4-FFF2-40B4-BE49-F238E27FC236}">
                <a16:creationId xmlns:a16="http://schemas.microsoft.com/office/drawing/2014/main" id="{29B2AD49-4C87-854B-5198-0526D2F6F2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10" r="15458" b="-1"/>
          <a:stretch/>
        </p:blipFill>
        <p:spPr bwMode="auto">
          <a:xfrm>
            <a:off x="7534654" y="10"/>
            <a:ext cx="465734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522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335770-FB22-A758-E6A3-3DFD48603E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6E33DE-798F-82D6-3A1A-6A36FE02D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992" y="640080"/>
            <a:ext cx="6459728" cy="1320647"/>
          </a:xfrm>
        </p:spPr>
        <p:txBody>
          <a:bodyPr vert="horz" lIns="182880" tIns="182880" rIns="182880" bIns="182880" rtlCol="0" anchor="ctr" anchorCtr="1">
            <a:normAutofit/>
          </a:bodyPr>
          <a:lstStyle/>
          <a:p>
            <a:pPr indent="-228600"/>
            <a:br>
              <a:rPr lang="en-US" sz="1900" b="1" dirty="0"/>
            </a:br>
            <a:r>
              <a:rPr lang="en-US" sz="1700" b="1" dirty="0"/>
              <a:t>doc. </a:t>
            </a:r>
            <a:r>
              <a:rPr lang="en-US" sz="1700" b="1" dirty="0" err="1"/>
              <a:t>PhDr</a:t>
            </a:r>
            <a:r>
              <a:rPr lang="en-US" sz="1700" b="1" dirty="0"/>
              <a:t>. Michal Smetana, Ph.D.</a:t>
            </a:r>
            <a:br>
              <a:rPr lang="en-US" sz="1700" b="1" dirty="0"/>
            </a:br>
            <a:r>
              <a:rPr lang="pl-PL" sz="1700" dirty="0"/>
              <a:t>B226/227, Jinonice, Budova B</a:t>
            </a:r>
            <a:endParaRPr lang="en-US" sz="17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F730E98-171B-A61A-BB08-FB7BDAA5FDBF}"/>
              </a:ext>
            </a:extLst>
          </p:cNvPr>
          <p:cNvSpPr txBox="1"/>
          <p:nvPr/>
        </p:nvSpPr>
        <p:spPr>
          <a:xfrm>
            <a:off x="570992" y="2295252"/>
            <a:ext cx="6459728" cy="4298588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US" b="1" dirty="0" err="1">
                <a:solidFill>
                  <a:schemeClr val="bg1"/>
                </a:solidFill>
              </a:rPr>
              <a:t>Koncepty</a:t>
            </a:r>
            <a:r>
              <a:rPr lang="en-US" b="1" dirty="0">
                <a:solidFill>
                  <a:schemeClr val="bg1"/>
                </a:solidFill>
              </a:rPr>
              <a:t> a </a:t>
            </a:r>
            <a:r>
              <a:rPr lang="en-US" b="1" dirty="0" err="1">
                <a:solidFill>
                  <a:schemeClr val="bg1"/>
                </a:solidFill>
              </a:rPr>
              <a:t>metody</a:t>
            </a:r>
            <a:r>
              <a:rPr lang="en-US" b="1" dirty="0">
                <a:solidFill>
                  <a:schemeClr val="bg1"/>
                </a:solidFill>
              </a:rPr>
              <a:t>: </a:t>
            </a:r>
            <a:r>
              <a:rPr lang="en-US" dirty="0" err="1">
                <a:solidFill>
                  <a:schemeClr val="bg1"/>
                </a:solidFill>
              </a:rPr>
              <a:t>experimentální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metody</a:t>
            </a:r>
            <a:r>
              <a:rPr lang="en-US" dirty="0">
                <a:solidFill>
                  <a:schemeClr val="bg1"/>
                </a:solidFill>
              </a:rPr>
              <a:t> (survey/lab/field experiments), </a:t>
            </a:r>
            <a:r>
              <a:rPr lang="en-US" dirty="0" err="1">
                <a:solidFill>
                  <a:schemeClr val="bg1"/>
                </a:solidFill>
              </a:rPr>
              <a:t>dotazníková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šetření</a:t>
            </a:r>
            <a:r>
              <a:rPr lang="en-US" dirty="0">
                <a:solidFill>
                  <a:schemeClr val="bg1"/>
                </a:solidFill>
              </a:rPr>
              <a:t> (elite/expert/public surveys), </a:t>
            </a:r>
            <a:r>
              <a:rPr lang="en-US" dirty="0" err="1">
                <a:solidFill>
                  <a:schemeClr val="bg1"/>
                </a:solidFill>
              </a:rPr>
              <a:t>případové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studie</a:t>
            </a:r>
            <a:r>
              <a:rPr lang="en-US" dirty="0">
                <a:solidFill>
                  <a:schemeClr val="bg1"/>
                </a:solidFill>
              </a:rPr>
              <a:t> (theory-building/theory-testing, </a:t>
            </a:r>
            <a:r>
              <a:rPr lang="en-US" dirty="0" err="1">
                <a:solidFill>
                  <a:schemeClr val="bg1"/>
                </a:solidFill>
              </a:rPr>
              <a:t>mezinárodní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vztahy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bezpečnostní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studia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politická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psychologie</a:t>
            </a:r>
            <a:r>
              <a:rPr lang="en-US" dirty="0">
                <a:solidFill>
                  <a:schemeClr val="bg1"/>
                </a:solidFill>
              </a:rPr>
              <a:t>); </a:t>
            </a:r>
            <a:r>
              <a:rPr lang="en-US" dirty="0" err="1">
                <a:solidFill>
                  <a:schemeClr val="bg1"/>
                </a:solidFill>
              </a:rPr>
              <a:t>mezinárodní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normy</a:t>
            </a:r>
            <a:r>
              <a:rPr lang="en-US" dirty="0">
                <a:solidFill>
                  <a:schemeClr val="bg1"/>
                </a:solidFill>
              </a:rPr>
              <a:t>, stigma a </a:t>
            </a:r>
            <a:r>
              <a:rPr lang="en-US" dirty="0" err="1">
                <a:solidFill>
                  <a:schemeClr val="bg1"/>
                </a:solidFill>
              </a:rPr>
              <a:t>deviace</a:t>
            </a:r>
            <a:r>
              <a:rPr lang="en-US" dirty="0">
                <a:solidFill>
                  <a:schemeClr val="bg1"/>
                </a:solidFill>
              </a:rPr>
              <a:t> v </a:t>
            </a:r>
            <a:r>
              <a:rPr lang="en-US" dirty="0" err="1">
                <a:solidFill>
                  <a:schemeClr val="bg1"/>
                </a:solidFill>
              </a:rPr>
              <a:t>mezinárodní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politice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kognitivní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zkreslení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teorie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morálních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základů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zamrzlé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konflikty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kontestace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mezinárodních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režimů</a:t>
            </a:r>
            <a:r>
              <a:rPr lang="en-US" dirty="0">
                <a:solidFill>
                  <a:schemeClr val="bg1"/>
                </a:solidFill>
              </a:rPr>
              <a:t>, prospect theory, domestic audience costs, </a:t>
            </a:r>
            <a:r>
              <a:rPr lang="en-US" dirty="0" err="1">
                <a:solidFill>
                  <a:schemeClr val="bg1"/>
                </a:solidFill>
              </a:rPr>
              <a:t>odstrašování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nátlaková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diplomacie</a:t>
            </a:r>
            <a:endParaRPr lang="cs-CZ" dirty="0">
              <a:solidFill>
                <a:schemeClr val="bg1"/>
              </a:solidFill>
            </a:endParaRPr>
          </a:p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US" b="1" dirty="0" err="1">
                <a:solidFill>
                  <a:schemeClr val="bg1"/>
                </a:solidFill>
              </a:rPr>
              <a:t>Témata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dirty="0" err="1">
                <a:solidFill>
                  <a:schemeClr val="bg1"/>
                </a:solidFill>
              </a:rPr>
              <a:t>velmocenské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soupeření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bezpečnostní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politika</a:t>
            </a:r>
            <a:r>
              <a:rPr lang="en-US" dirty="0">
                <a:solidFill>
                  <a:schemeClr val="bg1"/>
                </a:solidFill>
              </a:rPr>
              <a:t> USA, </a:t>
            </a:r>
            <a:r>
              <a:rPr lang="en-US" dirty="0" err="1">
                <a:solidFill>
                  <a:schemeClr val="bg1"/>
                </a:solidFill>
              </a:rPr>
              <a:t>jaderné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chemické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zbraně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kontrola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zbrojení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odzbrojení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režimy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nešíření</a:t>
            </a:r>
            <a:r>
              <a:rPr lang="en-US" dirty="0">
                <a:solidFill>
                  <a:schemeClr val="bg1"/>
                </a:solidFill>
              </a:rPr>
              <a:t> ZHN, </a:t>
            </a:r>
            <a:r>
              <a:rPr lang="en-US" dirty="0" err="1">
                <a:solidFill>
                  <a:schemeClr val="bg1"/>
                </a:solidFill>
              </a:rPr>
              <a:t>autonomní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zbraňové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systémy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dynamika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zamrzlých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konfliktů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postoje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veřejnosti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politických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elit</a:t>
            </a:r>
            <a:r>
              <a:rPr lang="en-US" dirty="0">
                <a:solidFill>
                  <a:schemeClr val="bg1"/>
                </a:solidFill>
              </a:rPr>
              <a:t> v </a:t>
            </a:r>
            <a:r>
              <a:rPr lang="en-US" dirty="0" err="1">
                <a:solidFill>
                  <a:schemeClr val="bg1"/>
                </a:solidFill>
              </a:rPr>
              <a:t>oblasti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zahraniční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bezpečnostní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politiky</a:t>
            </a:r>
            <a:r>
              <a:rPr lang="en-US" dirty="0">
                <a:solidFill>
                  <a:schemeClr val="bg1"/>
                </a:solidFill>
              </a:rPr>
              <a:t>, role </a:t>
            </a:r>
            <a:r>
              <a:rPr lang="en-US" dirty="0" err="1">
                <a:solidFill>
                  <a:schemeClr val="bg1"/>
                </a:solidFill>
              </a:rPr>
              <a:t>morálních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základů</a:t>
            </a:r>
            <a:r>
              <a:rPr lang="en-US" dirty="0">
                <a:solidFill>
                  <a:schemeClr val="bg1"/>
                </a:solidFill>
              </a:rPr>
              <a:t> v </a:t>
            </a:r>
            <a:r>
              <a:rPr lang="en-US" dirty="0" err="1">
                <a:solidFill>
                  <a:schemeClr val="bg1"/>
                </a:solidFill>
              </a:rPr>
              <a:t>politickém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rozhodování</a:t>
            </a:r>
            <a:r>
              <a:rPr lang="en-US" dirty="0">
                <a:solidFill>
                  <a:schemeClr val="bg1"/>
                </a:solidFill>
              </a:rPr>
              <a:t>, elite cues, </a:t>
            </a:r>
            <a:r>
              <a:rPr lang="en-US" dirty="0" err="1">
                <a:solidFill>
                  <a:schemeClr val="bg1"/>
                </a:solidFill>
              </a:rPr>
              <a:t>dopady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zahraničního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vměšování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nepřímé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nátlakové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strategie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2F65716-358A-06CB-0955-5A31A1297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054" y="0"/>
            <a:ext cx="4619946" cy="685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07652"/>
      </p:ext>
    </p:extLst>
  </p:cSld>
  <p:clrMapOvr>
    <a:masterClrMapping/>
  </p:clrMapOvr>
</p:sld>
</file>

<file path=ppt/theme/theme1.xml><?xml version="1.0" encoding="utf-8"?>
<a:theme xmlns:a="http://schemas.openxmlformats.org/drawingml/2006/main" name="Balík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TM10001115[[fn=Balík]]</Template>
  <TotalTime>112</TotalTime>
  <Words>822</Words>
  <Application>Microsoft Office PowerPoint</Application>
  <PresentationFormat>Širokoúhlá obrazovka</PresentationFormat>
  <Paragraphs>37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Arial</vt:lpstr>
      <vt:lpstr>Gill Sans MT</vt:lpstr>
      <vt:lpstr>Balík</vt:lpstr>
      <vt:lpstr>Katedra severoamerických studií IMS FSV UK(KSAS)</vt:lpstr>
      <vt:lpstr> Mgr. Ing. Magdalena Fiřtová, Ph.D. C418, Jinonice, budova C</vt:lpstr>
      <vt:lpstr> PhDr. Jan Hornát, Ph.D. B325, Jinonice, budova B</vt:lpstr>
      <vt:lpstr> PhDr. Mgr. Kryštof Přemysl Kozák, Ph.D. C417, Jinonice, budova C</vt:lpstr>
      <vt:lpstr> Dr. phil. Lucie Kýrová, M.A. C418, Jinonice, budova C</vt:lpstr>
      <vt:lpstr> Mgr. Jiří Pondělíček, Ph.D. C417, Jinonice, budova C</vt:lpstr>
      <vt:lpstr> doc. PhDr. Mgr. Francis Raška, Ph.D.  C419, Jinonice, budova C </vt:lpstr>
      <vt:lpstr> Mgr. Jana Sehnálková, Ph.D. C418, Jinonice, budova C</vt:lpstr>
      <vt:lpstr> doc. PhDr. Michal Smetana, Ph.D. B226/227, Jinonice, Budova B</vt:lpstr>
      <vt:lpstr> PhDr. Pavel Szobi, Ph.D. C419, Jinonice, budova 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ČLENOVÉ KSAS</dc:title>
  <dc:creator>Alexandra Nosková</dc:creator>
  <cp:lastModifiedBy>Klára Smitková</cp:lastModifiedBy>
  <cp:revision>12</cp:revision>
  <dcterms:created xsi:type="dcterms:W3CDTF">2024-02-17T22:18:41Z</dcterms:created>
  <dcterms:modified xsi:type="dcterms:W3CDTF">2024-02-22T15:29:14Z</dcterms:modified>
</cp:coreProperties>
</file>