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60" r:id="rId2"/>
    <p:sldId id="263" r:id="rId3"/>
    <p:sldId id="264" r:id="rId4"/>
    <p:sldId id="265" r:id="rId5"/>
    <p:sldId id="267" r:id="rId6"/>
    <p:sldId id="269" r:id="rId7"/>
    <p:sldId id="271" r:id="rId8"/>
    <p:sldId id="270" r:id="rId9"/>
    <p:sldId id="272" r:id="rId10"/>
    <p:sldId id="273" r:id="rId11"/>
    <p:sldId id="274" r:id="rId12"/>
    <p:sldId id="275" r:id="rId13"/>
    <p:sldId id="277" r:id="rId14"/>
    <p:sldId id="279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76" r:id="rId23"/>
    <p:sldId id="306" r:id="rId24"/>
    <p:sldId id="304" r:id="rId25"/>
    <p:sldId id="286" r:id="rId26"/>
    <p:sldId id="259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ivGfGKkI0jKt6jTyCxk8IgPYSp9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900"/>
    <a:srgbClr val="FF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8BD2F5-6680-4825-9CDC-1A6E02799AD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C30F2E2-F525-46B2-B073-9DC09511F146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8E25787-CA96-4D5C-A355-BBCAD8AE8A79}" type="parTrans" cxnId="{2480DB37-E80A-49B9-B058-9B62507FB195}">
      <dgm:prSet/>
      <dgm:spPr/>
      <dgm:t>
        <a:bodyPr/>
        <a:lstStyle/>
        <a:p>
          <a:endParaRPr lang="en-US"/>
        </a:p>
      </dgm:t>
    </dgm:pt>
    <dgm:pt modelId="{213A3BC0-4F07-4EAE-9049-CDE37C68907D}" type="sibTrans" cxnId="{2480DB37-E80A-49B9-B058-9B62507FB195}">
      <dgm:prSet/>
      <dgm:spPr/>
      <dgm:t>
        <a:bodyPr/>
        <a:lstStyle/>
        <a:p>
          <a:endParaRPr lang="en-US"/>
        </a:p>
      </dgm:t>
    </dgm:pt>
    <dgm:pt modelId="{7A93A5B5-47D3-470F-8A2A-FAAEDE595AD4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CF448CAC-C2D3-4D49-A45E-CB9B365EE520}" type="parTrans" cxnId="{69A1499F-B3A5-4254-939A-490059EA8C73}">
      <dgm:prSet/>
      <dgm:spPr/>
      <dgm:t>
        <a:bodyPr/>
        <a:lstStyle/>
        <a:p>
          <a:endParaRPr lang="en-US"/>
        </a:p>
      </dgm:t>
    </dgm:pt>
    <dgm:pt modelId="{BB8AC44C-AF77-4DB2-BADD-81EFA44A94C3}" type="sibTrans" cxnId="{69A1499F-B3A5-4254-939A-490059EA8C73}">
      <dgm:prSet/>
      <dgm:spPr/>
      <dgm:t>
        <a:bodyPr/>
        <a:lstStyle/>
        <a:p>
          <a:endParaRPr lang="en-US"/>
        </a:p>
      </dgm:t>
    </dgm:pt>
    <dgm:pt modelId="{836719BC-864B-4578-B8C8-CB431FC3B307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1E1DAE05-3CCA-44B9-BEDF-ACA055475756}" type="parTrans" cxnId="{C6DEBC36-DE6E-4BD0-B723-A5E18E1DC6FC}">
      <dgm:prSet/>
      <dgm:spPr/>
      <dgm:t>
        <a:bodyPr/>
        <a:lstStyle/>
        <a:p>
          <a:endParaRPr lang="en-US"/>
        </a:p>
      </dgm:t>
    </dgm:pt>
    <dgm:pt modelId="{2127B612-F0A5-4CE1-B4CB-B83D4690ECED}" type="sibTrans" cxnId="{C6DEBC36-DE6E-4BD0-B723-A5E18E1DC6FC}">
      <dgm:prSet/>
      <dgm:spPr/>
      <dgm:t>
        <a:bodyPr/>
        <a:lstStyle/>
        <a:p>
          <a:endParaRPr lang="en-US"/>
        </a:p>
      </dgm:t>
    </dgm:pt>
    <dgm:pt modelId="{CB4D52B3-3B8A-4467-9652-2829B433E5FF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804A35D0-BDAD-45FF-9CDF-32E7D3C9C59A}" type="parTrans" cxnId="{0AB71DDD-9726-41EC-8550-6ECE18AA5EE5}">
      <dgm:prSet/>
      <dgm:spPr/>
      <dgm:t>
        <a:bodyPr/>
        <a:lstStyle/>
        <a:p>
          <a:endParaRPr lang="en-US"/>
        </a:p>
      </dgm:t>
    </dgm:pt>
    <dgm:pt modelId="{78D0F703-2520-4085-A9F0-99D9E3B448A3}" type="sibTrans" cxnId="{0AB71DDD-9726-41EC-8550-6ECE18AA5EE5}">
      <dgm:prSet/>
      <dgm:spPr/>
      <dgm:t>
        <a:bodyPr/>
        <a:lstStyle/>
        <a:p>
          <a:endParaRPr lang="en-US"/>
        </a:p>
      </dgm:t>
    </dgm:pt>
    <dgm:pt modelId="{0EDACA50-42C1-4F36-BEE4-26F9EEE583D2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76A0EB80-62AE-4E84-9FED-779B3343423A}" type="parTrans" cxnId="{08845714-CAA8-4941-9AC6-C850106D1476}">
      <dgm:prSet/>
      <dgm:spPr/>
      <dgm:t>
        <a:bodyPr/>
        <a:lstStyle/>
        <a:p>
          <a:endParaRPr lang="en-US"/>
        </a:p>
      </dgm:t>
    </dgm:pt>
    <dgm:pt modelId="{FD533287-FCFC-4A7B-8BBB-96DAA8804F91}" type="sibTrans" cxnId="{08845714-CAA8-4941-9AC6-C850106D1476}">
      <dgm:prSet/>
      <dgm:spPr/>
      <dgm:t>
        <a:bodyPr/>
        <a:lstStyle/>
        <a:p>
          <a:endParaRPr lang="en-US"/>
        </a:p>
      </dgm:t>
    </dgm:pt>
    <dgm:pt modelId="{1191073B-246B-4CAE-943C-C64F30121E0B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DA3E7EA4-74D1-409E-B254-C5DDE328E145}" type="parTrans" cxnId="{08BD3BEB-FF90-49A2-997B-114E77AE3886}">
      <dgm:prSet/>
      <dgm:spPr/>
      <dgm:t>
        <a:bodyPr/>
        <a:lstStyle/>
        <a:p>
          <a:endParaRPr lang="en-US"/>
        </a:p>
      </dgm:t>
    </dgm:pt>
    <dgm:pt modelId="{471E9125-68F9-4196-9D84-FF6288F21C09}" type="sibTrans" cxnId="{08BD3BEB-FF90-49A2-997B-114E77AE3886}">
      <dgm:prSet/>
      <dgm:spPr/>
      <dgm:t>
        <a:bodyPr/>
        <a:lstStyle/>
        <a:p>
          <a:endParaRPr lang="en-US"/>
        </a:p>
      </dgm:t>
    </dgm:pt>
    <dgm:pt modelId="{D9FDAE9D-30C0-4CE7-86F5-88694B9C79F8}" type="pres">
      <dgm:prSet presAssocID="{828BD2F5-6680-4825-9CDC-1A6E02799AD5}" presName="root" presStyleCnt="0">
        <dgm:presLayoutVars>
          <dgm:dir/>
          <dgm:resizeHandles val="exact"/>
        </dgm:presLayoutVars>
      </dgm:prSet>
      <dgm:spPr/>
    </dgm:pt>
    <dgm:pt modelId="{C8FC33ED-4325-4210-948B-3D6E470F8044}" type="pres">
      <dgm:prSet presAssocID="{4C30F2E2-F525-46B2-B073-9DC09511F146}" presName="compNode" presStyleCnt="0"/>
      <dgm:spPr/>
    </dgm:pt>
    <dgm:pt modelId="{BAFD98B1-F355-4BB5-9912-AE96CBF02CF7}" type="pres">
      <dgm:prSet presAssocID="{4C30F2E2-F525-46B2-B073-9DC09511F146}" presName="bgRect" presStyleLbl="bgShp" presStyleIdx="0" presStyleCnt="3" custLinFactNeighborY="6952"/>
      <dgm:spPr/>
    </dgm:pt>
    <dgm:pt modelId="{EDBEFAB3-4652-44F8-A158-B8A16E78B1BB}" type="pres">
      <dgm:prSet presAssocID="{4C30F2E2-F525-46B2-B073-9DC09511F146}" presName="iconRect" presStyleLbl="node1" presStyleIdx="0" presStyleCnt="3" custLinFactNeighborY="1264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užka"/>
        </a:ext>
      </dgm:extLst>
    </dgm:pt>
    <dgm:pt modelId="{2A64E1D9-C356-4931-AEDE-2C2472D24F3A}" type="pres">
      <dgm:prSet presAssocID="{4C30F2E2-F525-46B2-B073-9DC09511F146}" presName="spaceRect" presStyleCnt="0"/>
      <dgm:spPr/>
    </dgm:pt>
    <dgm:pt modelId="{484A84C0-F784-4ACA-820B-A5D6669BDAB1}" type="pres">
      <dgm:prSet presAssocID="{4C30F2E2-F525-46B2-B073-9DC09511F146}" presName="parTx" presStyleLbl="revTx" presStyleIdx="0" presStyleCnt="6">
        <dgm:presLayoutVars>
          <dgm:chMax val="0"/>
          <dgm:chPref val="0"/>
        </dgm:presLayoutVars>
      </dgm:prSet>
      <dgm:spPr/>
    </dgm:pt>
    <dgm:pt modelId="{91535610-0134-4D9F-9151-C2EC3B6ADBA6}" type="pres">
      <dgm:prSet presAssocID="{4C30F2E2-F525-46B2-B073-9DC09511F146}" presName="desTx" presStyleLbl="revTx" presStyleIdx="1" presStyleCnt="6">
        <dgm:presLayoutVars/>
      </dgm:prSet>
      <dgm:spPr/>
    </dgm:pt>
    <dgm:pt modelId="{9490F1F0-EAE4-4B8E-A802-37BCAC14991D}" type="pres">
      <dgm:prSet presAssocID="{213A3BC0-4F07-4EAE-9049-CDE37C68907D}" presName="sibTrans" presStyleCnt="0"/>
      <dgm:spPr/>
    </dgm:pt>
    <dgm:pt modelId="{06C9CCF2-3EFC-44DD-9AD8-1F107712DF19}" type="pres">
      <dgm:prSet presAssocID="{836719BC-864B-4578-B8C8-CB431FC3B307}" presName="compNode" presStyleCnt="0"/>
      <dgm:spPr/>
    </dgm:pt>
    <dgm:pt modelId="{6703FA40-51DD-4C9B-A23D-7E67647212A6}" type="pres">
      <dgm:prSet presAssocID="{836719BC-864B-4578-B8C8-CB431FC3B307}" presName="bgRect" presStyleLbl="bgShp" presStyleIdx="1" presStyleCnt="3"/>
      <dgm:spPr/>
    </dgm:pt>
    <dgm:pt modelId="{AB193300-033C-4EA1-814C-F8E6798D17DC}" type="pres">
      <dgm:prSet presAssocID="{836719BC-864B-4578-B8C8-CB431FC3B307}" presName="iconRect" presStyleLbl="node1" presStyleIdx="1" presStyleCnt="3" custLinFactNeighborY="1264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živatel"/>
        </a:ext>
      </dgm:extLst>
    </dgm:pt>
    <dgm:pt modelId="{432E65FC-BEBD-4F3F-8136-47516F5A1B3F}" type="pres">
      <dgm:prSet presAssocID="{836719BC-864B-4578-B8C8-CB431FC3B307}" presName="spaceRect" presStyleCnt="0"/>
      <dgm:spPr/>
    </dgm:pt>
    <dgm:pt modelId="{07695B8D-D620-4BE1-8A3E-A670AD21A06E}" type="pres">
      <dgm:prSet presAssocID="{836719BC-864B-4578-B8C8-CB431FC3B307}" presName="parTx" presStyleLbl="revTx" presStyleIdx="2" presStyleCnt="6">
        <dgm:presLayoutVars>
          <dgm:chMax val="0"/>
          <dgm:chPref val="0"/>
        </dgm:presLayoutVars>
      </dgm:prSet>
      <dgm:spPr/>
    </dgm:pt>
    <dgm:pt modelId="{BB845BBE-C668-458B-8079-E794E6858B1E}" type="pres">
      <dgm:prSet presAssocID="{836719BC-864B-4578-B8C8-CB431FC3B307}" presName="desTx" presStyleLbl="revTx" presStyleIdx="3" presStyleCnt="6">
        <dgm:presLayoutVars/>
      </dgm:prSet>
      <dgm:spPr/>
    </dgm:pt>
    <dgm:pt modelId="{B44C2C93-D831-445B-9F9F-670195A2E605}" type="pres">
      <dgm:prSet presAssocID="{2127B612-F0A5-4CE1-B4CB-B83D4690ECED}" presName="sibTrans" presStyleCnt="0"/>
      <dgm:spPr/>
    </dgm:pt>
    <dgm:pt modelId="{5A7F740B-65BF-4B5E-A836-3DABFD2159BC}" type="pres">
      <dgm:prSet presAssocID="{0EDACA50-42C1-4F36-BEE4-26F9EEE583D2}" presName="compNode" presStyleCnt="0"/>
      <dgm:spPr/>
    </dgm:pt>
    <dgm:pt modelId="{FF6562C0-CA5C-4949-A1E8-5E74590B58D4}" type="pres">
      <dgm:prSet presAssocID="{0EDACA50-42C1-4F36-BEE4-26F9EEE583D2}" presName="bgRect" presStyleLbl="bgShp" presStyleIdx="2" presStyleCnt="3"/>
      <dgm:spPr/>
    </dgm:pt>
    <dgm:pt modelId="{CB30F409-9552-405B-ADF6-C4D852AA604B}" type="pres">
      <dgm:prSet presAssocID="{0EDACA50-42C1-4F36-BEE4-26F9EEE583D2}" presName="iconRect" presStyleLbl="node1" presStyleIdx="2" presStyleCnt="3" custLinFactNeighborY="1264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zubená kola"/>
        </a:ext>
      </dgm:extLst>
    </dgm:pt>
    <dgm:pt modelId="{7D069443-CB10-4A7E-9075-925813232968}" type="pres">
      <dgm:prSet presAssocID="{0EDACA50-42C1-4F36-BEE4-26F9EEE583D2}" presName="spaceRect" presStyleCnt="0"/>
      <dgm:spPr/>
    </dgm:pt>
    <dgm:pt modelId="{5C59D84F-DE0E-4376-8C5E-D62D2E6F7EBA}" type="pres">
      <dgm:prSet presAssocID="{0EDACA50-42C1-4F36-BEE4-26F9EEE583D2}" presName="parTx" presStyleLbl="revTx" presStyleIdx="4" presStyleCnt="6">
        <dgm:presLayoutVars>
          <dgm:chMax val="0"/>
          <dgm:chPref val="0"/>
        </dgm:presLayoutVars>
      </dgm:prSet>
      <dgm:spPr/>
    </dgm:pt>
    <dgm:pt modelId="{0BABC059-7D15-4111-82CF-58271FFFD61A}" type="pres">
      <dgm:prSet presAssocID="{0EDACA50-42C1-4F36-BEE4-26F9EEE583D2}" presName="desTx" presStyleLbl="revTx" presStyleIdx="5" presStyleCnt="6">
        <dgm:presLayoutVars/>
      </dgm:prSet>
      <dgm:spPr/>
    </dgm:pt>
  </dgm:ptLst>
  <dgm:cxnLst>
    <dgm:cxn modelId="{66446E02-8F4D-4472-8548-E9BC045D02D0}" type="presOf" srcId="{0EDACA50-42C1-4F36-BEE4-26F9EEE583D2}" destId="{5C59D84F-DE0E-4376-8C5E-D62D2E6F7EBA}" srcOrd="0" destOrd="0" presId="urn:microsoft.com/office/officeart/2018/2/layout/IconVerticalSolidList"/>
    <dgm:cxn modelId="{08845714-CAA8-4941-9AC6-C850106D1476}" srcId="{828BD2F5-6680-4825-9CDC-1A6E02799AD5}" destId="{0EDACA50-42C1-4F36-BEE4-26F9EEE583D2}" srcOrd="2" destOrd="0" parTransId="{76A0EB80-62AE-4E84-9FED-779B3343423A}" sibTransId="{FD533287-FCFC-4A7B-8BBB-96DAA8804F91}"/>
    <dgm:cxn modelId="{DD8A7226-79F9-43EA-9EE6-DED37310550F}" type="presOf" srcId="{4C30F2E2-F525-46B2-B073-9DC09511F146}" destId="{484A84C0-F784-4ACA-820B-A5D6669BDAB1}" srcOrd="0" destOrd="0" presId="urn:microsoft.com/office/officeart/2018/2/layout/IconVerticalSolidList"/>
    <dgm:cxn modelId="{8E699F30-7D01-47EE-A3EF-DDE18BFCBE31}" type="presOf" srcId="{836719BC-864B-4578-B8C8-CB431FC3B307}" destId="{07695B8D-D620-4BE1-8A3E-A670AD21A06E}" srcOrd="0" destOrd="0" presId="urn:microsoft.com/office/officeart/2018/2/layout/IconVerticalSolidList"/>
    <dgm:cxn modelId="{E8659B35-6FD2-4C67-9C1D-A445444B7EBC}" type="presOf" srcId="{CB4D52B3-3B8A-4467-9652-2829B433E5FF}" destId="{BB845BBE-C668-458B-8079-E794E6858B1E}" srcOrd="0" destOrd="0" presId="urn:microsoft.com/office/officeart/2018/2/layout/IconVerticalSolidList"/>
    <dgm:cxn modelId="{C6DEBC36-DE6E-4BD0-B723-A5E18E1DC6FC}" srcId="{828BD2F5-6680-4825-9CDC-1A6E02799AD5}" destId="{836719BC-864B-4578-B8C8-CB431FC3B307}" srcOrd="1" destOrd="0" parTransId="{1E1DAE05-3CCA-44B9-BEDF-ACA055475756}" sibTransId="{2127B612-F0A5-4CE1-B4CB-B83D4690ECED}"/>
    <dgm:cxn modelId="{C158C937-FC21-46DD-8BB6-8B5CCD6C025E}" type="presOf" srcId="{828BD2F5-6680-4825-9CDC-1A6E02799AD5}" destId="{D9FDAE9D-30C0-4CE7-86F5-88694B9C79F8}" srcOrd="0" destOrd="0" presId="urn:microsoft.com/office/officeart/2018/2/layout/IconVerticalSolidList"/>
    <dgm:cxn modelId="{2480DB37-E80A-49B9-B058-9B62507FB195}" srcId="{828BD2F5-6680-4825-9CDC-1A6E02799AD5}" destId="{4C30F2E2-F525-46B2-B073-9DC09511F146}" srcOrd="0" destOrd="0" parTransId="{C8E25787-CA96-4D5C-A355-BBCAD8AE8A79}" sibTransId="{213A3BC0-4F07-4EAE-9049-CDE37C68907D}"/>
    <dgm:cxn modelId="{69A1499F-B3A5-4254-939A-490059EA8C73}" srcId="{4C30F2E2-F525-46B2-B073-9DC09511F146}" destId="{7A93A5B5-47D3-470F-8A2A-FAAEDE595AD4}" srcOrd="0" destOrd="0" parTransId="{CF448CAC-C2D3-4D49-A45E-CB9B365EE520}" sibTransId="{BB8AC44C-AF77-4DB2-BADD-81EFA44A94C3}"/>
    <dgm:cxn modelId="{9AD500B0-3315-4A22-A731-8E5642E629CB}" type="presOf" srcId="{7A93A5B5-47D3-470F-8A2A-FAAEDE595AD4}" destId="{91535610-0134-4D9F-9151-C2EC3B6ADBA6}" srcOrd="0" destOrd="0" presId="urn:microsoft.com/office/officeart/2018/2/layout/IconVerticalSolidList"/>
    <dgm:cxn modelId="{560847B7-A59E-4022-93F6-4BE0CBBE7173}" type="presOf" srcId="{1191073B-246B-4CAE-943C-C64F30121E0B}" destId="{0BABC059-7D15-4111-82CF-58271FFFD61A}" srcOrd="0" destOrd="0" presId="urn:microsoft.com/office/officeart/2018/2/layout/IconVerticalSolidList"/>
    <dgm:cxn modelId="{0AB71DDD-9726-41EC-8550-6ECE18AA5EE5}" srcId="{836719BC-864B-4578-B8C8-CB431FC3B307}" destId="{CB4D52B3-3B8A-4467-9652-2829B433E5FF}" srcOrd="0" destOrd="0" parTransId="{804A35D0-BDAD-45FF-9CDF-32E7D3C9C59A}" sibTransId="{78D0F703-2520-4085-A9F0-99D9E3B448A3}"/>
    <dgm:cxn modelId="{08BD3BEB-FF90-49A2-997B-114E77AE3886}" srcId="{0EDACA50-42C1-4F36-BEE4-26F9EEE583D2}" destId="{1191073B-246B-4CAE-943C-C64F30121E0B}" srcOrd="0" destOrd="0" parTransId="{DA3E7EA4-74D1-409E-B254-C5DDE328E145}" sibTransId="{471E9125-68F9-4196-9D84-FF6288F21C09}"/>
    <dgm:cxn modelId="{B32D2DC7-C126-419F-846E-646937019C1F}" type="presParOf" srcId="{D9FDAE9D-30C0-4CE7-86F5-88694B9C79F8}" destId="{C8FC33ED-4325-4210-948B-3D6E470F8044}" srcOrd="0" destOrd="0" presId="urn:microsoft.com/office/officeart/2018/2/layout/IconVerticalSolidList"/>
    <dgm:cxn modelId="{4F94891B-0A14-4E72-9E52-3EE714E601EA}" type="presParOf" srcId="{C8FC33ED-4325-4210-948B-3D6E470F8044}" destId="{BAFD98B1-F355-4BB5-9912-AE96CBF02CF7}" srcOrd="0" destOrd="0" presId="urn:microsoft.com/office/officeart/2018/2/layout/IconVerticalSolidList"/>
    <dgm:cxn modelId="{C18EEC75-66E3-44F6-8565-AA025AC97CF0}" type="presParOf" srcId="{C8FC33ED-4325-4210-948B-3D6E470F8044}" destId="{EDBEFAB3-4652-44F8-A158-B8A16E78B1BB}" srcOrd="1" destOrd="0" presId="urn:microsoft.com/office/officeart/2018/2/layout/IconVerticalSolidList"/>
    <dgm:cxn modelId="{D8F2E58E-BDA1-48DD-9E77-EB49322B5429}" type="presParOf" srcId="{C8FC33ED-4325-4210-948B-3D6E470F8044}" destId="{2A64E1D9-C356-4931-AEDE-2C2472D24F3A}" srcOrd="2" destOrd="0" presId="urn:microsoft.com/office/officeart/2018/2/layout/IconVerticalSolidList"/>
    <dgm:cxn modelId="{118A074C-9459-47B2-9469-D4AF1B0AA86B}" type="presParOf" srcId="{C8FC33ED-4325-4210-948B-3D6E470F8044}" destId="{484A84C0-F784-4ACA-820B-A5D6669BDAB1}" srcOrd="3" destOrd="0" presId="urn:microsoft.com/office/officeart/2018/2/layout/IconVerticalSolidList"/>
    <dgm:cxn modelId="{EA6F04F0-1AD9-417B-B250-B07A45D1B509}" type="presParOf" srcId="{C8FC33ED-4325-4210-948B-3D6E470F8044}" destId="{91535610-0134-4D9F-9151-C2EC3B6ADBA6}" srcOrd="4" destOrd="0" presId="urn:microsoft.com/office/officeart/2018/2/layout/IconVerticalSolidList"/>
    <dgm:cxn modelId="{542DB507-7752-4690-9282-4FA710230FF0}" type="presParOf" srcId="{D9FDAE9D-30C0-4CE7-86F5-88694B9C79F8}" destId="{9490F1F0-EAE4-4B8E-A802-37BCAC14991D}" srcOrd="1" destOrd="0" presId="urn:microsoft.com/office/officeart/2018/2/layout/IconVerticalSolidList"/>
    <dgm:cxn modelId="{B3BCE499-3DB4-429F-999A-56A6C65E7F80}" type="presParOf" srcId="{D9FDAE9D-30C0-4CE7-86F5-88694B9C79F8}" destId="{06C9CCF2-3EFC-44DD-9AD8-1F107712DF19}" srcOrd="2" destOrd="0" presId="urn:microsoft.com/office/officeart/2018/2/layout/IconVerticalSolidList"/>
    <dgm:cxn modelId="{C465D6B8-0F40-410D-8ED8-8C1593ED17C5}" type="presParOf" srcId="{06C9CCF2-3EFC-44DD-9AD8-1F107712DF19}" destId="{6703FA40-51DD-4C9B-A23D-7E67647212A6}" srcOrd="0" destOrd="0" presId="urn:microsoft.com/office/officeart/2018/2/layout/IconVerticalSolidList"/>
    <dgm:cxn modelId="{073C491F-7991-436B-8291-2B6AE38B97A0}" type="presParOf" srcId="{06C9CCF2-3EFC-44DD-9AD8-1F107712DF19}" destId="{AB193300-033C-4EA1-814C-F8E6798D17DC}" srcOrd="1" destOrd="0" presId="urn:microsoft.com/office/officeart/2018/2/layout/IconVerticalSolidList"/>
    <dgm:cxn modelId="{AE5BBE6B-C6BB-4C15-BD95-A36021D51668}" type="presParOf" srcId="{06C9CCF2-3EFC-44DD-9AD8-1F107712DF19}" destId="{432E65FC-BEBD-4F3F-8136-47516F5A1B3F}" srcOrd="2" destOrd="0" presId="urn:microsoft.com/office/officeart/2018/2/layout/IconVerticalSolidList"/>
    <dgm:cxn modelId="{CE5E86B0-B095-41D6-BBCA-6057ECCF79C9}" type="presParOf" srcId="{06C9CCF2-3EFC-44DD-9AD8-1F107712DF19}" destId="{07695B8D-D620-4BE1-8A3E-A670AD21A06E}" srcOrd="3" destOrd="0" presId="urn:microsoft.com/office/officeart/2018/2/layout/IconVerticalSolidList"/>
    <dgm:cxn modelId="{13674761-1715-4FA7-80D2-A047AACDB7D8}" type="presParOf" srcId="{06C9CCF2-3EFC-44DD-9AD8-1F107712DF19}" destId="{BB845BBE-C668-458B-8079-E794E6858B1E}" srcOrd="4" destOrd="0" presId="urn:microsoft.com/office/officeart/2018/2/layout/IconVerticalSolidList"/>
    <dgm:cxn modelId="{C7CC9DD9-5727-4B79-A992-96AF03F373AD}" type="presParOf" srcId="{D9FDAE9D-30C0-4CE7-86F5-88694B9C79F8}" destId="{B44C2C93-D831-445B-9F9F-670195A2E605}" srcOrd="3" destOrd="0" presId="urn:microsoft.com/office/officeart/2018/2/layout/IconVerticalSolidList"/>
    <dgm:cxn modelId="{547D1B34-557B-4C9C-8979-8398E5280974}" type="presParOf" srcId="{D9FDAE9D-30C0-4CE7-86F5-88694B9C79F8}" destId="{5A7F740B-65BF-4B5E-A836-3DABFD2159BC}" srcOrd="4" destOrd="0" presId="urn:microsoft.com/office/officeart/2018/2/layout/IconVerticalSolidList"/>
    <dgm:cxn modelId="{3AB1EF65-CA7E-48CF-9243-93E867C78B99}" type="presParOf" srcId="{5A7F740B-65BF-4B5E-A836-3DABFD2159BC}" destId="{FF6562C0-CA5C-4949-A1E8-5E74590B58D4}" srcOrd="0" destOrd="0" presId="urn:microsoft.com/office/officeart/2018/2/layout/IconVerticalSolidList"/>
    <dgm:cxn modelId="{D0F10132-A7EC-4A3D-BB28-C687FF8D2B13}" type="presParOf" srcId="{5A7F740B-65BF-4B5E-A836-3DABFD2159BC}" destId="{CB30F409-9552-405B-ADF6-C4D852AA604B}" srcOrd="1" destOrd="0" presId="urn:microsoft.com/office/officeart/2018/2/layout/IconVerticalSolidList"/>
    <dgm:cxn modelId="{9205A2D2-78D8-4028-AB49-241778DA9364}" type="presParOf" srcId="{5A7F740B-65BF-4B5E-A836-3DABFD2159BC}" destId="{7D069443-CB10-4A7E-9075-925813232968}" srcOrd="2" destOrd="0" presId="urn:microsoft.com/office/officeart/2018/2/layout/IconVerticalSolidList"/>
    <dgm:cxn modelId="{7AB77140-94A3-49ED-A5AF-9C69089018B9}" type="presParOf" srcId="{5A7F740B-65BF-4B5E-A836-3DABFD2159BC}" destId="{5C59D84F-DE0E-4376-8C5E-D62D2E6F7EBA}" srcOrd="3" destOrd="0" presId="urn:microsoft.com/office/officeart/2018/2/layout/IconVerticalSolidList"/>
    <dgm:cxn modelId="{49826715-4B5F-4119-B22D-53D551B3D28B}" type="presParOf" srcId="{5A7F740B-65BF-4B5E-A836-3DABFD2159BC}" destId="{0BABC059-7D15-4111-82CF-58271FFFD61A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D98B1-F355-4BB5-9912-AE96CBF02CF7}">
      <dsp:nvSpPr>
        <dsp:cNvPr id="0" name=""/>
        <dsp:cNvSpPr/>
      </dsp:nvSpPr>
      <dsp:spPr>
        <a:xfrm>
          <a:off x="0" y="75873"/>
          <a:ext cx="9872663" cy="10847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BEFAB3-4652-44F8-A158-B8A16E78B1BB}">
      <dsp:nvSpPr>
        <dsp:cNvPr id="0" name=""/>
        <dsp:cNvSpPr/>
      </dsp:nvSpPr>
      <dsp:spPr>
        <a:xfrm>
          <a:off x="328129" y="319937"/>
          <a:ext cx="596599" cy="5965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A84C0-F784-4ACA-820B-A5D6669BDAB1}">
      <dsp:nvSpPr>
        <dsp:cNvPr id="0" name=""/>
        <dsp:cNvSpPr/>
      </dsp:nvSpPr>
      <dsp:spPr>
        <a:xfrm>
          <a:off x="1252859" y="463"/>
          <a:ext cx="4442698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252859" y="463"/>
        <a:ext cx="4442698" cy="1084726"/>
      </dsp:txXfrm>
    </dsp:sp>
    <dsp:sp modelId="{91535610-0134-4D9F-9151-C2EC3B6ADBA6}">
      <dsp:nvSpPr>
        <dsp:cNvPr id="0" name=""/>
        <dsp:cNvSpPr/>
      </dsp:nvSpPr>
      <dsp:spPr>
        <a:xfrm>
          <a:off x="5695557" y="463"/>
          <a:ext cx="4177105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695557" y="463"/>
        <a:ext cx="4177105" cy="1084726"/>
      </dsp:txXfrm>
    </dsp:sp>
    <dsp:sp modelId="{6703FA40-51DD-4C9B-A23D-7E67647212A6}">
      <dsp:nvSpPr>
        <dsp:cNvPr id="0" name=""/>
        <dsp:cNvSpPr/>
      </dsp:nvSpPr>
      <dsp:spPr>
        <a:xfrm>
          <a:off x="0" y="1356371"/>
          <a:ext cx="9872663" cy="10847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93300-033C-4EA1-814C-F8E6798D17DC}">
      <dsp:nvSpPr>
        <dsp:cNvPr id="0" name=""/>
        <dsp:cNvSpPr/>
      </dsp:nvSpPr>
      <dsp:spPr>
        <a:xfrm>
          <a:off x="328129" y="1675845"/>
          <a:ext cx="596599" cy="5965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95B8D-D620-4BE1-8A3E-A670AD21A06E}">
      <dsp:nvSpPr>
        <dsp:cNvPr id="0" name=""/>
        <dsp:cNvSpPr/>
      </dsp:nvSpPr>
      <dsp:spPr>
        <a:xfrm>
          <a:off x="1252859" y="1356371"/>
          <a:ext cx="4442698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252859" y="1356371"/>
        <a:ext cx="4442698" cy="1084726"/>
      </dsp:txXfrm>
    </dsp:sp>
    <dsp:sp modelId="{BB845BBE-C668-458B-8079-E794E6858B1E}">
      <dsp:nvSpPr>
        <dsp:cNvPr id="0" name=""/>
        <dsp:cNvSpPr/>
      </dsp:nvSpPr>
      <dsp:spPr>
        <a:xfrm>
          <a:off x="5695557" y="1356371"/>
          <a:ext cx="4177105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695557" y="1356371"/>
        <a:ext cx="4177105" cy="1084726"/>
      </dsp:txXfrm>
    </dsp:sp>
    <dsp:sp modelId="{FF6562C0-CA5C-4949-A1E8-5E74590B58D4}">
      <dsp:nvSpPr>
        <dsp:cNvPr id="0" name=""/>
        <dsp:cNvSpPr/>
      </dsp:nvSpPr>
      <dsp:spPr>
        <a:xfrm>
          <a:off x="0" y="2712279"/>
          <a:ext cx="9872663" cy="108472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0F409-9552-405B-ADF6-C4D852AA604B}">
      <dsp:nvSpPr>
        <dsp:cNvPr id="0" name=""/>
        <dsp:cNvSpPr/>
      </dsp:nvSpPr>
      <dsp:spPr>
        <a:xfrm>
          <a:off x="328129" y="3031753"/>
          <a:ext cx="596599" cy="5965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9D84F-DE0E-4376-8C5E-D62D2E6F7EBA}">
      <dsp:nvSpPr>
        <dsp:cNvPr id="0" name=""/>
        <dsp:cNvSpPr/>
      </dsp:nvSpPr>
      <dsp:spPr>
        <a:xfrm>
          <a:off x="1252859" y="2712279"/>
          <a:ext cx="4442698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 dirty="0"/>
        </a:p>
      </dsp:txBody>
      <dsp:txXfrm>
        <a:off x="1252859" y="2712279"/>
        <a:ext cx="4442698" cy="1084726"/>
      </dsp:txXfrm>
    </dsp:sp>
    <dsp:sp modelId="{0BABC059-7D15-4111-82CF-58271FFFD61A}">
      <dsp:nvSpPr>
        <dsp:cNvPr id="0" name=""/>
        <dsp:cNvSpPr/>
      </dsp:nvSpPr>
      <dsp:spPr>
        <a:xfrm>
          <a:off x="5695557" y="2712279"/>
          <a:ext cx="4177105" cy="108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800" tIns="114800" rIns="114800" bIns="11480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5695557" y="2712279"/>
        <a:ext cx="4177105" cy="1084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18AA08A-9237-83F7-FEAF-72C5BC87FD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DED7B25-9FE3-12C3-780A-465DA8C973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F4365-2B17-4267-8EE2-3EB2732D935C}" type="datetimeFigureOut">
              <a:rPr lang="cs-CZ" smtClean="0"/>
              <a:t>04.12.2023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CE95EE-C78C-A4CD-D334-2DC4143CA3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636C0DC-31CC-5B5A-60A9-6A39ABD7DB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EDD9-9E56-4E73-860A-FD02C834ED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7649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248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043988F-4293-BF2B-F564-E0B6FDB65D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53"/>
            <a:ext cx="12192000" cy="685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362174" y="1751684"/>
            <a:ext cx="9774528" cy="1055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500" b="1" i="0" u="none" strike="noStrike">
                <a:latin typeface="Corbel" panose="020B0503020204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362173" y="2960983"/>
            <a:ext cx="9774528" cy="198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9900"/>
              </a:buClr>
              <a:buSzPts val="2800"/>
              <a:buNone/>
              <a:defRPr sz="2700" b="1" i="0" u="none" strike="noStrike">
                <a:solidFill>
                  <a:srgbClr val="F599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9309DB23-ABD8-23E2-14A8-D32AE09B827E}"/>
              </a:ext>
            </a:extLst>
          </p:cNvPr>
          <p:cNvSpPr txBox="1"/>
          <p:nvPr userDrawn="1"/>
        </p:nvSpPr>
        <p:spPr>
          <a:xfrm>
            <a:off x="8376249" y="355359"/>
            <a:ext cx="353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0" dirty="0">
                <a:solidFill>
                  <a:srgbClr val="F59900"/>
                </a:solidFill>
                <a:latin typeface="Corbel" panose="020B0503020204020204" pitchFamily="34" charset="0"/>
              </a:rPr>
              <a:t>OBD</a:t>
            </a:r>
          </a:p>
        </p:txBody>
      </p:sp>
      <p:pic>
        <p:nvPicPr>
          <p:cNvPr id="38" name="Obrázek 37" descr="Obsah obrázku text, klipart, vektorová grafika&#10;&#10;Popis byl vytvořen automaticky">
            <a:extLst>
              <a:ext uri="{FF2B5EF4-FFF2-40B4-BE49-F238E27FC236}">
                <a16:creationId xmlns:a16="http://schemas.microsoft.com/office/drawing/2014/main" id="{5FEA5D2B-7543-3150-C890-3DB90CC0FF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34838" y="419757"/>
            <a:ext cx="948905" cy="948905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1E67FDFB-93F4-72FE-3F08-0B5B4A61C6E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6976" y="5941160"/>
            <a:ext cx="1511639" cy="596095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95EC6594-A0D2-7141-172B-8CED9A9029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144557" y="5941159"/>
            <a:ext cx="2495038" cy="596095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E5D72C74-7241-F2A2-29B5-2A591C12799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22768" y="5941159"/>
            <a:ext cx="2849980" cy="596095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id="{35F9D0A7-9DC0-B918-F6AA-6FDD34480E7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82793" y="5941159"/>
            <a:ext cx="1999162" cy="5960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userDrawn="1">
  <p:cSld name="Nadpis a obsah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/>
          <p:nvPr/>
        </p:nvSpPr>
        <p:spPr>
          <a:xfrm>
            <a:off x="1025236" y="3244332"/>
            <a:ext cx="101415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859B626-F115-DADD-49D6-6780F9CC9511}"/>
              </a:ext>
            </a:extLst>
          </p:cNvPr>
          <p:cNvSpPr txBox="1"/>
          <p:nvPr userDrawn="1"/>
        </p:nvSpPr>
        <p:spPr>
          <a:xfrm>
            <a:off x="8281358" y="498284"/>
            <a:ext cx="35397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2000" b="0" dirty="0">
                <a:solidFill>
                  <a:srgbClr val="F59900"/>
                </a:solidFill>
                <a:latin typeface="Corbel" panose="020B0503020204020204" pitchFamily="34" charset="0"/>
              </a:rPr>
              <a:t>OBD</a:t>
            </a:r>
          </a:p>
        </p:txBody>
      </p:sp>
      <p:sp>
        <p:nvSpPr>
          <p:cNvPr id="12" name="Google Shape;29;p8">
            <a:extLst>
              <a:ext uri="{FF2B5EF4-FFF2-40B4-BE49-F238E27FC236}">
                <a16:creationId xmlns:a16="http://schemas.microsoft.com/office/drawing/2014/main" id="{3B78DC4E-6979-C8A9-EFE0-CD5A6EB14C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00355" y="555414"/>
            <a:ext cx="9839864" cy="88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4400">
                <a:latin typeface="Corbel" panose="020B0503020204020204" pitchFamily="34" charset="0"/>
                <a:ea typeface="Corbel" panose="020B0503020204020204" pitchFamily="34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" name="Obrázek 1" descr="Obsah obrázku text, klipart, vektorová grafika&#10;&#10;Popis byl vytvořen automaticky">
            <a:extLst>
              <a:ext uri="{FF2B5EF4-FFF2-40B4-BE49-F238E27FC236}">
                <a16:creationId xmlns:a16="http://schemas.microsoft.com/office/drawing/2014/main" id="{5383F7C5-D0CA-6CF7-D642-D28C07200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0023" y="556182"/>
            <a:ext cx="684424" cy="684424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92CD63-E13B-6D73-FCAD-02C8C3C43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7"/>
            <a:ext cx="10690196" cy="3882410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>
  <p:cSld name="Dva obsah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9" descr="uvodni strana prezentace 0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" y="0"/>
            <a:ext cx="1219021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D45C5F-18FF-4028-B858-5CE54B656BFC}" type="datetime1">
              <a:rPr lang="en-US" noProof="0" smtClean="0"/>
              <a:t>12/4/2023</a:t>
            </a:fld>
            <a:endParaRPr lang="cs-CZ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847363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ms.fsv.cuni.cz/sites/default/files/uploads/files/2206_organizace_SVV_final_eng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9.png"/><Relationship Id="rId18" Type="http://schemas.openxmlformats.org/officeDocument/2006/relationships/image" Target="../media/image3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mailto:jakub.sindelar@fsv.cuni.cz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a.soskova@fsv.cuni.cz" TargetMode="External"/><Relationship Id="rId7" Type="http://schemas.openxmlformats.org/officeDocument/2006/relationships/hyperlink" Target="https://knihovna.fsv.cuni.cz/en/publishing-fsv/personal-identifiers" TargetMode="External"/><Relationship Id="rId2" Type="http://schemas.openxmlformats.org/officeDocument/2006/relationships/hyperlink" Target="mailto:jakub.sindelar@fsv.c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nihovna.fsv.cuni.cz/en/publishing-fsv/predatory-publishing" TargetMode="External"/><Relationship Id="rId5" Type="http://schemas.openxmlformats.org/officeDocument/2006/relationships/hyperlink" Target="https://cuni.cz/UKEN-1524.html" TargetMode="External"/><Relationship Id="rId4" Type="http://schemas.openxmlformats.org/officeDocument/2006/relationships/hyperlink" Target="https://knihovna.fsv.cuni.cz/en/publishing-fs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uni.cz/UK-11410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ogin-veda.is.cuni.cz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knihovna.fsv.cuni.cz/en/publishing-fsv/personal-identifie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C494C-15D4-5FFE-5017-B87BCCDB9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2173" y="1751684"/>
            <a:ext cx="10053971" cy="1055255"/>
          </a:xfrm>
        </p:spPr>
        <p:txBody>
          <a:bodyPr/>
          <a:lstStyle/>
          <a:p>
            <a:r>
              <a:rPr lang="cs-CZ" dirty="0"/>
              <a:t>OBD </a:t>
            </a:r>
            <a:r>
              <a:rPr lang="cs-CZ" dirty="0" err="1"/>
              <a:t>Manual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A9F009B-FF66-117C-3CDC-8880A4ED16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2173" y="2960983"/>
            <a:ext cx="10053970" cy="1983951"/>
          </a:xfrm>
        </p:spPr>
        <p:txBody>
          <a:bodyPr>
            <a:normAutofit/>
          </a:bodyPr>
          <a:lstStyle/>
          <a:p>
            <a:r>
              <a:rPr lang="cs-CZ" dirty="0" err="1">
                <a:latin typeface="Corbel" panose="020B0503020204020204" pitchFamily="34" charset="0"/>
              </a:rPr>
              <a:t>Personal</a:t>
            </a:r>
            <a:r>
              <a:rPr lang="cs-CZ" dirty="0">
                <a:latin typeface="Corbel" panose="020B0503020204020204" pitchFamily="34" charset="0"/>
              </a:rPr>
              <a:t> </a:t>
            </a:r>
            <a:r>
              <a:rPr lang="cs-CZ" dirty="0" err="1">
                <a:latin typeface="Corbel" panose="020B0503020204020204" pitchFamily="34" charset="0"/>
              </a:rPr>
              <a:t>Bibliographic</a:t>
            </a:r>
            <a:r>
              <a:rPr lang="cs-CZ" dirty="0">
                <a:latin typeface="Corbel" panose="020B0503020204020204" pitchFamily="34" charset="0"/>
              </a:rPr>
              <a:t> Database</a:t>
            </a:r>
          </a:p>
          <a:p>
            <a:endParaRPr lang="cs-CZ" dirty="0">
              <a:latin typeface="Corbel" panose="020B0503020204020204" pitchFamily="34" charset="0"/>
            </a:endParaRPr>
          </a:p>
          <a:p>
            <a:pPr>
              <a:buFontTx/>
              <a:buChar char="-"/>
            </a:pP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Based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on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Presentation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by Mgr. Michala Sošková (FSV UK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Administrator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Publishing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Activities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)</a:t>
            </a:r>
          </a:p>
          <a:p>
            <a:pPr>
              <a:buFontTx/>
              <a:buChar char="-"/>
            </a:pP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Modified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and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updated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in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February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2023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IMS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internal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use by Bc. Jan </a:t>
            </a:r>
            <a:r>
              <a:rPr lang="cs-CZ" sz="1800" b="0" dirty="0" err="1">
                <a:solidFill>
                  <a:schemeClr val="tx1"/>
                </a:solidFill>
                <a:latin typeface="Corbel" panose="020B0503020204020204" pitchFamily="34" charset="0"/>
              </a:rPr>
              <a:t>Arlt</a:t>
            </a:r>
            <a:r>
              <a:rPr lang="cs-CZ" sz="1800" b="0" dirty="0">
                <a:solidFill>
                  <a:schemeClr val="tx1"/>
                </a:solidFill>
                <a:latin typeface="Corbel" panose="020B0503020204020204" pitchFamily="34" charset="0"/>
              </a:rPr>
              <a:t> and Mgr. Jakub Šindelář</a:t>
            </a:r>
          </a:p>
        </p:txBody>
      </p:sp>
    </p:spTree>
    <p:extLst>
      <p:ext uri="{BB962C8B-B14F-4D97-AF65-F5344CB8AC3E}">
        <p14:creationId xmlns:p14="http://schemas.microsoft.com/office/powerpoint/2010/main" val="1252036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Funding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method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F59900"/>
                </a:solidFill>
                <a:latin typeface="Corbel" panose="020B0503020204020204" pitchFamily="34" charset="0"/>
              </a:rPr>
              <a:t>GAČR, TAČR, GAUK</a:t>
            </a:r>
          </a:p>
          <a:p>
            <a:pPr lvl="1"/>
            <a:r>
              <a:rPr lang="en-GB" sz="2000" dirty="0">
                <a:latin typeface="Corbel" panose="020B0503020204020204" pitchFamily="34" charset="0"/>
              </a:rPr>
              <a:t>look for the project using the name of the principal investigator</a:t>
            </a:r>
          </a:p>
          <a:p>
            <a:pPr lvl="1"/>
            <a:endParaRPr lang="en-GB" sz="2000" dirty="0">
              <a:latin typeface="Corbel" panose="020B0503020204020204" pitchFamily="34" charset="0"/>
            </a:endParaRPr>
          </a:p>
          <a:p>
            <a:r>
              <a:rPr lang="en-GB" sz="2400" dirty="0">
                <a:solidFill>
                  <a:srgbClr val="F59900"/>
                </a:solidFill>
                <a:latin typeface="Corbel" panose="020B0503020204020204" pitchFamily="34" charset="0"/>
              </a:rPr>
              <a:t>Specific Higher Education Research project</a:t>
            </a:r>
          </a:p>
          <a:p>
            <a:pPr lvl="1"/>
            <a:r>
              <a:rPr lang="cs-CZ" sz="2000" dirty="0">
                <a:latin typeface="Corbel" panose="020B0503020204020204" pitchFamily="34" charset="0"/>
              </a:rPr>
              <a:t>r</a:t>
            </a:r>
            <a:r>
              <a:rPr lang="en-GB" sz="2000" dirty="0" err="1">
                <a:latin typeface="Corbel" panose="020B0503020204020204" pitchFamily="34" charset="0"/>
              </a:rPr>
              <a:t>ead</a:t>
            </a:r>
            <a:r>
              <a:rPr lang="en-GB" sz="2000" dirty="0">
                <a:latin typeface="Corbel" panose="020B0503020204020204" pitchFamily="34" charset="0"/>
              </a:rPr>
              <a:t> the </a:t>
            </a:r>
            <a:r>
              <a:rPr lang="en-GB" sz="2000" dirty="0">
                <a:latin typeface="Corbel" panose="020B0503020204020204" pitchFamily="34" charset="0"/>
                <a:hlinkClick r:id="rId2"/>
              </a:rPr>
              <a:t>Director‘s decree</a:t>
            </a:r>
            <a:r>
              <a:rPr lang="en-GB" sz="2000" dirty="0">
                <a:latin typeface="Corbel" panose="020B0503020204020204" pitchFamily="34" charset="0"/>
              </a:rPr>
              <a:t> </a:t>
            </a:r>
          </a:p>
          <a:p>
            <a:pPr lvl="1"/>
            <a:r>
              <a:rPr lang="cs-CZ" sz="2000" dirty="0">
                <a:latin typeface="Corbel" panose="020B0503020204020204" pitchFamily="34" charset="0"/>
              </a:rPr>
              <a:t>l</a:t>
            </a:r>
            <a:r>
              <a:rPr lang="en-GB" sz="2000" dirty="0" err="1">
                <a:latin typeface="Corbel" panose="020B0503020204020204" pitchFamily="34" charset="0"/>
              </a:rPr>
              <a:t>ook</a:t>
            </a:r>
            <a:r>
              <a:rPr lang="en-GB" sz="2000" dirty="0">
                <a:latin typeface="Corbel" panose="020B0503020204020204" pitchFamily="34" charset="0"/>
              </a:rPr>
              <a:t> for the project using the name of our director </a:t>
            </a:r>
            <a:r>
              <a:rPr lang="cs-CZ" sz="2000" dirty="0">
                <a:latin typeface="Corbel" panose="020B0503020204020204" pitchFamily="34" charset="0"/>
              </a:rPr>
              <a:t>doc. PhDr.</a:t>
            </a:r>
            <a:r>
              <a:rPr lang="en-GB" sz="2000" dirty="0" err="1">
                <a:latin typeface="Corbel" panose="020B0503020204020204" pitchFamily="34" charset="0"/>
              </a:rPr>
              <a:t>Tomáš</a:t>
            </a:r>
            <a:r>
              <a:rPr lang="en-GB" sz="2000" dirty="0">
                <a:latin typeface="Corbel" panose="020B0503020204020204" pitchFamily="34" charset="0"/>
              </a:rPr>
              <a:t> Nigrin</a:t>
            </a:r>
            <a:r>
              <a:rPr lang="cs-CZ" sz="2000" dirty="0">
                <a:latin typeface="Corbel" panose="020B0503020204020204" pitchFamily="34" charset="0"/>
              </a:rPr>
              <a:t>. Ph.D.</a:t>
            </a:r>
            <a:endParaRPr lang="en-GB" sz="2000" dirty="0">
              <a:latin typeface="Corbel" panose="020B0503020204020204" pitchFamily="34" charset="0"/>
            </a:endParaRPr>
          </a:p>
          <a:p>
            <a:pPr lvl="1"/>
            <a:endParaRPr lang="en-GB" sz="2000" dirty="0">
              <a:latin typeface="Corbel" panose="020B0503020204020204" pitchFamily="34" charset="0"/>
            </a:endParaRPr>
          </a:p>
          <a:p>
            <a:r>
              <a:rPr lang="en-GB" sz="2400" dirty="0">
                <a:solidFill>
                  <a:srgbClr val="F59900"/>
                </a:solidFill>
                <a:latin typeface="Corbel" panose="020B0503020204020204" pitchFamily="34" charset="0"/>
              </a:rPr>
              <a:t>Institutional program – </a:t>
            </a:r>
            <a:r>
              <a:rPr lang="en-GB" sz="2400" dirty="0" err="1">
                <a:solidFill>
                  <a:srgbClr val="F59900"/>
                </a:solidFill>
                <a:latin typeface="Corbel" panose="020B0503020204020204" pitchFamily="34" charset="0"/>
              </a:rPr>
              <a:t>Cooperatio</a:t>
            </a:r>
            <a:endParaRPr lang="en-GB" sz="2400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marL="960120" lvl="1" indent="-457200" fontAlgn="base"/>
            <a:r>
              <a:rPr lang="cs-CZ" sz="2000" dirty="0">
                <a:latin typeface="Corbel" panose="020B0503020204020204" pitchFamily="34" charset="0"/>
              </a:rPr>
              <a:t>i</a:t>
            </a:r>
            <a:r>
              <a:rPr lang="en-GB" sz="2000" dirty="0">
                <a:latin typeface="Corbel" panose="020B0503020204020204" pitchFamily="34" charset="0"/>
              </a:rPr>
              <a:t>n case your publication was not a part of any project or you are not a MA or PhD student, enter as a funding source the institutional program </a:t>
            </a:r>
            <a:r>
              <a:rPr lang="en-GB" sz="20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Cooperatio</a:t>
            </a:r>
            <a:endParaRPr lang="cs-CZ" sz="20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marL="960120" lvl="1" indent="-457200" fontAlgn="base"/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look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code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b="1" dirty="0">
                <a:solidFill>
                  <a:srgbClr val="F59900"/>
                </a:solidFill>
                <a:latin typeface="Corbel" panose="020B0503020204020204" pitchFamily="34" charset="0"/>
              </a:rPr>
              <a:t>COOP</a:t>
            </a:r>
            <a:br>
              <a:rPr lang="en-GB" sz="2000" dirty="0">
                <a:latin typeface="Corbel" panose="020B0503020204020204" pitchFamily="34" charset="0"/>
              </a:rPr>
            </a:br>
            <a:endParaRPr lang="en-GB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29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Record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classification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All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employees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and PhD student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have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to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always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choose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their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primary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record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classification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based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on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their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study program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or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research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focus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2000" b="0" dirty="0">
                <a:latin typeface="Corbel" panose="020B0503020204020204" pitchFamily="34" charset="0"/>
              </a:rPr>
              <a:t>Area </a:t>
            </a:r>
            <a:r>
              <a:rPr lang="cs-CZ" sz="2000" b="0" dirty="0" err="1">
                <a:latin typeface="Corbel" panose="020B0503020204020204" pitchFamily="34" charset="0"/>
              </a:rPr>
              <a:t>studies</a:t>
            </a:r>
            <a:endParaRPr lang="cs-CZ" sz="2000" dirty="0">
              <a:latin typeface="Corbel" panose="020B0503020204020204" pitchFamily="34" charset="0"/>
            </a:endParaRPr>
          </a:p>
          <a:p>
            <a:pPr lvl="1"/>
            <a:r>
              <a:rPr lang="cs-CZ" sz="2000" b="0" dirty="0" err="1">
                <a:latin typeface="Corbel" panose="020B0503020204020204" pitchFamily="34" charset="0"/>
              </a:rPr>
              <a:t>History</a:t>
            </a:r>
            <a:r>
              <a:rPr lang="cs-CZ" sz="2000" b="0" dirty="0">
                <a:latin typeface="Corbel" panose="020B0503020204020204" pitchFamily="34" charset="0"/>
              </a:rPr>
              <a:t> + </a:t>
            </a:r>
            <a:r>
              <a:rPr lang="cs-CZ" sz="2000" b="0" dirty="0" err="1">
                <a:latin typeface="Corbel" panose="020B0503020204020204" pitchFamily="34" charset="0"/>
              </a:rPr>
              <a:t>subfield</a:t>
            </a:r>
            <a:r>
              <a:rPr lang="cs-CZ" sz="2000" b="0" dirty="0">
                <a:latin typeface="Corbel" panose="020B0503020204020204" pitchFamily="34" charset="0"/>
              </a:rPr>
              <a:t> = </a:t>
            </a:r>
            <a:r>
              <a:rPr lang="en-US" sz="2000" b="0" dirty="0">
                <a:latin typeface="Corbel" panose="020B0503020204020204" pitchFamily="34" charset="0"/>
              </a:rPr>
              <a:t>Modern and Contemporary History</a:t>
            </a:r>
            <a:endParaRPr lang="cs-CZ" sz="2000" b="0" dirty="0">
              <a:latin typeface="Corbel" panose="020B0503020204020204" pitchFamily="34" charset="0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0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>
            <a:normAutofit/>
          </a:bodyPr>
          <a:lstStyle/>
          <a:p>
            <a:r>
              <a:rPr lang="cs-CZ" dirty="0" err="1">
                <a:solidFill>
                  <a:schemeClr val="tx1"/>
                </a:solidFill>
              </a:rPr>
              <a:t>State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publication</a:t>
            </a:r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CF29F71-9272-A66F-4F66-A8663A160F18}"/>
              </a:ext>
            </a:extLst>
          </p:cNvPr>
          <p:cNvSpPr/>
          <p:nvPr/>
        </p:nvSpPr>
        <p:spPr>
          <a:xfrm>
            <a:off x="625642" y="4796589"/>
            <a:ext cx="10940715" cy="1074822"/>
          </a:xfrm>
          <a:prstGeom prst="rect">
            <a:avLst/>
          </a:prstGeom>
          <a:solidFill>
            <a:srgbClr val="F59900"/>
          </a:solidFill>
          <a:ln>
            <a:solidFill>
              <a:srgbClr val="F5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054052"/>
          </a:xfrm>
        </p:spPr>
        <p:txBody>
          <a:bodyPr>
            <a:noAutofit/>
          </a:bodyPr>
          <a:lstStyle/>
          <a:p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Online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first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dirty="0">
                <a:latin typeface="Corbel" panose="020B0503020204020204" pitchFamily="34" charset="0"/>
              </a:rPr>
              <a:t>/ 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Early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access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dirty="0">
                <a:latin typeface="Corbel" panose="020B0503020204020204" pitchFamily="34" charset="0"/>
              </a:rPr>
              <a:t>/ 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Early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view</a:t>
            </a:r>
            <a:endParaRPr lang="cs-CZ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Although an article (or book) has been accepted by the editors for publication, it often takes a very long time (a year, two, often more) before it is included in a standard journal issue</a:t>
            </a:r>
            <a:endParaRPr lang="cs-CZ"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At that point, the result is either under review or in print (accepted for publication)</a:t>
            </a:r>
            <a:endParaRPr lang="cs-CZ"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It is often released on the publisher's website in an online version before it is officially released</a:t>
            </a:r>
            <a:endParaRPr lang="cs-CZ"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lvl="1"/>
            <a:endParaRPr lang="cs-CZ" sz="20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Preprint</a:t>
            </a:r>
          </a:p>
          <a:p>
            <a:pPr lvl="1"/>
            <a:r>
              <a:rPr lang="cs-CZ" sz="2000" dirty="0">
                <a:solidFill>
                  <a:srgbClr val="000000"/>
                </a:solidFill>
                <a:latin typeface="Corbel" panose="020B0503020204020204" pitchFamily="34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latin typeface="Corbel" panose="020B0503020204020204" pitchFamily="34" charset="0"/>
              </a:rPr>
              <a:t>he version of the article published before the review process</a:t>
            </a:r>
            <a:endParaRPr lang="cs-CZ" sz="2000" b="0" i="0" u="none" strike="noStrike" baseline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endParaRPr lang="cs-CZ" sz="20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marL="50800" indent="0" algn="ctr">
              <a:buNone/>
            </a:pPr>
            <a:endParaRPr lang="cs-CZ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endParaRPr lang="en-GB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96FA1FF-2207-E514-AF9F-8F91197698C0}"/>
              </a:ext>
            </a:extLst>
          </p:cNvPr>
          <p:cNvSpPr txBox="1"/>
          <p:nvPr/>
        </p:nvSpPr>
        <p:spPr>
          <a:xfrm>
            <a:off x="748252" y="4928473"/>
            <a:ext cx="10684042" cy="104644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!!! </a:t>
            </a:r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These types of articles CANNOT </a:t>
            </a:r>
            <a:r>
              <a:rPr lang="cs-CZ" sz="2400" u="sng" dirty="0" err="1">
                <a:solidFill>
                  <a:schemeClr val="tx1"/>
                </a:solidFill>
                <a:latin typeface="Corbel" panose="020B0503020204020204" pitchFamily="34" charset="0"/>
              </a:rPr>
              <a:t>yet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be submitted to RIV - they can only be saved as 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„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Draft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" </a:t>
            </a:r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in OBD</a:t>
            </a:r>
            <a:r>
              <a:rPr lang="cs-CZ" sz="2400" dirty="0">
                <a:solidFill>
                  <a:schemeClr val="bg1"/>
                </a:solidFill>
                <a:latin typeface="Corbel" panose="020B0503020204020204" pitchFamily="34" charset="0"/>
              </a:rPr>
              <a:t> -&gt; 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to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be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completed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later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when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published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fully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!!!</a:t>
            </a:r>
            <a:endParaRPr lang="cs-CZ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7B5E8BC-87A3-28F1-F12B-172095E44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9582" y="3797737"/>
            <a:ext cx="8667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646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Most </a:t>
            </a:r>
            <a:r>
              <a:rPr lang="cs-CZ" dirty="0" err="1">
                <a:solidFill>
                  <a:schemeClr val="tx1"/>
                </a:solidFill>
              </a:rPr>
              <a:t>common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types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publications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292752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These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types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are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sent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to 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RIV</a:t>
            </a:r>
            <a:endParaRPr lang="cs-CZ" sz="20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Everything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that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is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checked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to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be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sent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to RIV –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must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be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registered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in OBD</a:t>
            </a:r>
          </a:p>
          <a:p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These kinds of results 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are </a:t>
            </a:r>
            <a:r>
              <a:rPr 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always </a:t>
            </a:r>
            <a:r>
              <a:rPr lang="en-US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peer-reviewed</a:t>
            </a:r>
            <a:endParaRPr lang="cs-CZ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endParaRPr lang="cs-CZ" sz="2400" b="1" dirty="0">
              <a:solidFill>
                <a:srgbClr val="F59900"/>
              </a:solidFill>
              <a:highlight>
                <a:srgbClr val="00FF00"/>
              </a:highlight>
              <a:latin typeface="Corbel" panose="020B0503020204020204" pitchFamily="34" charset="0"/>
            </a:endParaRPr>
          </a:p>
          <a:p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Journal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article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(type J)</a:t>
            </a:r>
            <a:endParaRPr lang="cs-CZ" sz="20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Paper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in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conference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proceedings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000" dirty="0">
                <a:latin typeface="Corbel" panose="020B0503020204020204" pitchFamily="34" charset="0"/>
              </a:rPr>
              <a:t>(type D)</a:t>
            </a:r>
          </a:p>
          <a:p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Book</a:t>
            </a:r>
            <a:r>
              <a:rPr lang="cs-CZ" sz="2400" b="1" dirty="0">
                <a:latin typeface="Corbel" panose="020B0503020204020204" pitchFamily="34" charset="0"/>
              </a:rPr>
              <a:t> </a:t>
            </a:r>
            <a:r>
              <a:rPr lang="cs-CZ" sz="2000" dirty="0">
                <a:latin typeface="Corbel" panose="020B0503020204020204" pitchFamily="34" charset="0"/>
              </a:rPr>
              <a:t>(type B)</a:t>
            </a:r>
          </a:p>
          <a:p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Chapter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in a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book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(type C)</a:t>
            </a:r>
            <a:endParaRPr lang="cs-CZ" sz="20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B29DDA87-7908-8708-942B-8401DC528BAE}"/>
              </a:ext>
            </a:extLst>
          </p:cNvPr>
          <p:cNvSpPr/>
          <p:nvPr/>
        </p:nvSpPr>
        <p:spPr>
          <a:xfrm>
            <a:off x="6820617" y="3134171"/>
            <a:ext cx="4419601" cy="2522621"/>
          </a:xfrm>
          <a:prstGeom prst="ellipse">
            <a:avLst/>
          </a:prstGeom>
          <a:solidFill>
            <a:srgbClr val="F59900"/>
          </a:solidFill>
          <a:ln>
            <a:solidFill>
              <a:srgbClr val="F5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713874BB-4F25-01B5-65F5-53EB7A55657A}"/>
              </a:ext>
            </a:extLst>
          </p:cNvPr>
          <p:cNvSpPr txBox="1"/>
          <p:nvPr/>
        </p:nvSpPr>
        <p:spPr>
          <a:xfrm>
            <a:off x="7065259" y="3610651"/>
            <a:ext cx="3930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!!! </a:t>
            </a:r>
            <a:r>
              <a:rPr lang="cs-CZ" sz="2400" dirty="0" err="1">
                <a:latin typeface="Corbel" panose="020B0503020204020204" pitchFamily="34" charset="0"/>
              </a:rPr>
              <a:t>Be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aware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that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you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can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always</a:t>
            </a:r>
            <a:r>
              <a:rPr lang="cs-CZ" sz="2400" dirty="0">
                <a:latin typeface="Corbel" panose="020B0503020204020204" pitchFamily="34" charset="0"/>
              </a:rPr>
              <a:t> enter </a:t>
            </a:r>
            <a:r>
              <a:rPr lang="cs-CZ" sz="2400" dirty="0" err="1">
                <a:latin typeface="Corbel" panose="020B0503020204020204" pitchFamily="34" charset="0"/>
              </a:rPr>
              <a:t>only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either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book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or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separated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chapters</a:t>
            </a:r>
            <a:r>
              <a:rPr lang="cs-CZ" sz="2400" dirty="0">
                <a:latin typeface="Corbel" panose="020B0503020204020204" pitchFamily="34" charset="0"/>
              </a:rPr>
              <a:t>. </a:t>
            </a:r>
            <a:r>
              <a:rPr lang="cs-CZ" sz="2400" dirty="0" err="1">
                <a:latin typeface="Corbel" panose="020B0503020204020204" pitchFamily="34" charset="0"/>
              </a:rPr>
              <a:t>Never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duplicate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the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entry</a:t>
            </a:r>
            <a:r>
              <a:rPr lang="cs-CZ" sz="2400" b="1" dirty="0">
                <a:solidFill>
                  <a:schemeClr val="bg1"/>
                </a:solidFill>
                <a:latin typeface="Corbel" panose="020B0503020204020204" pitchFamily="34" charset="0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77618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D1DF92-8FBF-6FE5-8091-8BDE75D98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,,Draft“ in OBD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2475494-3502-7504-12A0-D4D1A37AB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6"/>
            <a:ext cx="8052438" cy="4560049"/>
          </a:xfrm>
        </p:spPr>
        <p:txBody>
          <a:bodyPr>
            <a:normAutofit fontScale="92500" lnSpcReduction="10000"/>
          </a:bodyPr>
          <a:lstStyle/>
          <a:p>
            <a:pPr marL="50800" indent="0">
              <a:buNone/>
            </a:pPr>
            <a:r>
              <a:rPr lang="cs-CZ" dirty="0" err="1">
                <a:solidFill>
                  <a:srgbClr val="FFC000"/>
                </a:solidFill>
              </a:rPr>
              <a:t>Under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review</a:t>
            </a:r>
            <a:r>
              <a:rPr lang="cs-CZ" dirty="0">
                <a:solidFill>
                  <a:srgbClr val="FFC000"/>
                </a:solidFill>
              </a:rPr>
              <a:t>/In </a:t>
            </a:r>
            <a:r>
              <a:rPr lang="cs-CZ" dirty="0" err="1">
                <a:solidFill>
                  <a:srgbClr val="FFC000"/>
                </a:solidFill>
              </a:rPr>
              <a:t>print</a:t>
            </a:r>
            <a:endParaRPr lang="cs-CZ" dirty="0">
              <a:solidFill>
                <a:srgbClr val="FFC000"/>
              </a:solidFill>
            </a:endParaRPr>
          </a:p>
          <a:p>
            <a:r>
              <a:rPr lang="cs-CZ" dirty="0" err="1"/>
              <a:t>Although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article</a:t>
            </a:r>
            <a:r>
              <a:rPr lang="cs-CZ" dirty="0"/>
              <a:t>/</a:t>
            </a:r>
            <a:r>
              <a:rPr lang="cs-CZ" dirty="0" err="1"/>
              <a:t>book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. has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accepted</a:t>
            </a:r>
            <a:r>
              <a:rPr lang="cs-CZ" dirty="0"/>
              <a:t> by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editors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publication</a:t>
            </a:r>
            <a:r>
              <a:rPr lang="cs-CZ" dirty="0"/>
              <a:t>,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often</a:t>
            </a:r>
            <a:r>
              <a:rPr lang="cs-CZ" dirty="0"/>
              <a:t> </a:t>
            </a:r>
            <a:r>
              <a:rPr lang="cs-CZ" dirty="0" err="1"/>
              <a:t>takes</a:t>
            </a:r>
            <a:r>
              <a:rPr lang="cs-CZ" dirty="0"/>
              <a:t> a very long </a:t>
            </a:r>
            <a:r>
              <a:rPr lang="cs-CZ" dirty="0" err="1"/>
              <a:t>time</a:t>
            </a:r>
            <a:r>
              <a:rPr lang="cs-CZ" dirty="0"/>
              <a:t> (a </a:t>
            </a:r>
            <a:r>
              <a:rPr lang="cs-CZ" dirty="0" err="1"/>
              <a:t>year</a:t>
            </a:r>
            <a:r>
              <a:rPr lang="cs-CZ" dirty="0"/>
              <a:t>, </a:t>
            </a:r>
            <a:r>
              <a:rPr lang="cs-CZ" dirty="0" err="1"/>
              <a:t>two</a:t>
            </a:r>
            <a:r>
              <a:rPr lang="cs-CZ" dirty="0"/>
              <a:t>, more…)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included</a:t>
            </a:r>
            <a:r>
              <a:rPr lang="cs-CZ" dirty="0"/>
              <a:t> in a standard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issue</a:t>
            </a:r>
            <a:r>
              <a:rPr lang="cs-CZ" dirty="0"/>
              <a:t>. </a:t>
            </a:r>
          </a:p>
          <a:p>
            <a:r>
              <a:rPr lang="cs-CZ" dirty="0"/>
              <a:t>At </a:t>
            </a:r>
            <a:r>
              <a:rPr lang="cs-CZ" dirty="0" err="1"/>
              <a:t>that</a:t>
            </a:r>
            <a:r>
              <a:rPr lang="cs-CZ" dirty="0"/>
              <a:t> point,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result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either</a:t>
            </a:r>
            <a:r>
              <a:rPr lang="cs-CZ" dirty="0"/>
              <a:t> </a:t>
            </a:r>
            <a:r>
              <a:rPr lang="cs-CZ" dirty="0" err="1">
                <a:solidFill>
                  <a:srgbClr val="FFC000"/>
                </a:solidFill>
              </a:rPr>
              <a:t>under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>
                <a:solidFill>
                  <a:srgbClr val="FFC000"/>
                </a:solidFill>
              </a:rPr>
              <a:t>review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>
                <a:solidFill>
                  <a:srgbClr val="FFC000"/>
                </a:solidFill>
              </a:rPr>
              <a:t>in </a:t>
            </a:r>
            <a:r>
              <a:rPr lang="cs-CZ" dirty="0" err="1">
                <a:solidFill>
                  <a:srgbClr val="FFC000"/>
                </a:solidFill>
              </a:rPr>
              <a:t>print</a:t>
            </a:r>
            <a:r>
              <a:rPr lang="cs-CZ" dirty="0">
                <a:solidFill>
                  <a:srgbClr val="FFC000"/>
                </a:solidFill>
              </a:rPr>
              <a:t> </a:t>
            </a:r>
            <a:r>
              <a:rPr lang="cs-CZ" dirty="0"/>
              <a:t>(</a:t>
            </a:r>
            <a:r>
              <a:rPr lang="cs-CZ" dirty="0" err="1"/>
              <a:t>accepted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publication</a:t>
            </a:r>
            <a:endParaRPr lang="cs-CZ" dirty="0"/>
          </a:p>
          <a:p>
            <a:endParaRPr lang="cs-CZ" dirty="0"/>
          </a:p>
          <a:p>
            <a:pPr marL="50800" indent="0">
              <a:buNone/>
            </a:pPr>
            <a:r>
              <a:rPr lang="cs-CZ" dirty="0">
                <a:solidFill>
                  <a:srgbClr val="FFC000"/>
                </a:solidFill>
              </a:rPr>
              <a:t>Preprint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version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article</a:t>
            </a:r>
            <a:r>
              <a:rPr lang="cs-CZ" dirty="0"/>
              <a:t> </a:t>
            </a:r>
            <a:r>
              <a:rPr lang="cs-CZ" dirty="0" err="1"/>
              <a:t>published</a:t>
            </a:r>
            <a:r>
              <a:rPr lang="cs-CZ" dirty="0"/>
              <a:t> 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 </a:t>
            </a:r>
            <a:r>
              <a:rPr lang="cs-CZ" dirty="0" err="1"/>
              <a:t>process</a:t>
            </a:r>
            <a:endParaRPr lang="cs-CZ" dirty="0"/>
          </a:p>
          <a:p>
            <a:pPr marL="5080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E64564D-2AAD-0619-9CCB-D38C50793863}"/>
              </a:ext>
            </a:extLst>
          </p:cNvPr>
          <p:cNvSpPr/>
          <p:nvPr/>
        </p:nvSpPr>
        <p:spPr>
          <a:xfrm>
            <a:off x="8256233" y="3429000"/>
            <a:ext cx="3580660" cy="2120226"/>
          </a:xfrm>
          <a:prstGeom prst="ellipse">
            <a:avLst/>
          </a:prstGeom>
          <a:solidFill>
            <a:srgbClr val="F59900"/>
          </a:solidFill>
          <a:ln>
            <a:solidFill>
              <a:srgbClr val="F5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!!! These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types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article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CANNOT</a:t>
            </a:r>
            <a:r>
              <a:rPr lang="cs-CZ" sz="1400" b="1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rgbClr val="FFFFFF"/>
                </a:solidFill>
                <a:latin typeface="Corbel" panose="020B0503020204020204" pitchFamily="34" charset="0"/>
              </a:rPr>
              <a:t>yet</a:t>
            </a:r>
            <a:r>
              <a:rPr lang="cs-CZ" sz="1400" b="1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be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submitted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to RIV –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they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can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only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be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1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saved</a:t>
            </a:r>
            <a:r>
              <a:rPr lang="cs-CZ" sz="1400" b="1" dirty="0">
                <a:solidFill>
                  <a:schemeClr val="tx1"/>
                </a:solidFill>
                <a:latin typeface="Corbel" panose="020B0503020204020204" pitchFamily="34" charset="0"/>
              </a:rPr>
              <a:t> as ,,DRAFT“ in OBD !!! </a:t>
            </a:r>
          </a:p>
        </p:txBody>
      </p:sp>
    </p:spTree>
    <p:extLst>
      <p:ext uri="{BB962C8B-B14F-4D97-AF65-F5344CB8AC3E}">
        <p14:creationId xmlns:p14="http://schemas.microsoft.com/office/powerpoint/2010/main" val="430717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Journal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article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(type J)</a:t>
            </a:r>
            <a:endParaRPr lang="cs-CZ" sz="240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750" y="1487794"/>
            <a:ext cx="8304166" cy="4433611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= Peer-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reviewed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profesional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article</a:t>
            </a:r>
            <a:endParaRPr lang="cs-CZ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tabLst>
                <a:tab pos="82550" algn="l"/>
              </a:tabLst>
            </a:pP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Designation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in OBD -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Original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article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x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Overview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article</a:t>
            </a:r>
            <a:endParaRPr lang="cs-CZ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tabLst>
                <a:tab pos="82550" algn="l"/>
              </a:tabLst>
            </a:pPr>
            <a:r>
              <a:rPr lang="cs-CZ" sz="2400" b="1" dirty="0">
                <a:solidFill>
                  <a:schemeClr val="tx1"/>
                </a:solidFill>
                <a:latin typeface="Corbel" panose="020B0503020204020204" pitchFamily="34" charset="0"/>
              </a:rPr>
              <a:t>Min. 2 </a:t>
            </a:r>
            <a:r>
              <a:rPr lang="cs-CZ" sz="2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pages</a:t>
            </a:r>
            <a:r>
              <a:rPr lang="cs-CZ" sz="2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without</a:t>
            </a:r>
            <a:r>
              <a:rPr lang="cs-CZ" sz="2400" b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ads</a:t>
            </a:r>
            <a:r>
              <a:rPr lang="cs-CZ" sz="2400" b="1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cs-CZ" sz="2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images</a:t>
            </a:r>
            <a:r>
              <a:rPr lang="cs-CZ" sz="2400" b="1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cs-CZ" sz="2400" b="1" dirty="0" err="1">
                <a:solidFill>
                  <a:schemeClr val="tx1"/>
                </a:solidFill>
                <a:latin typeface="Corbel" panose="020B0503020204020204" pitchFamily="34" charset="0"/>
              </a:rPr>
              <a:t>etc</a:t>
            </a:r>
            <a:r>
              <a:rPr lang="cs-CZ" sz="2400" b="1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82550" algn="l"/>
              </a:tabLst>
            </a:pPr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A professional periodical is a </a:t>
            </a:r>
            <a:r>
              <a:rPr lang="en-US" sz="2400" dirty="0">
                <a:solidFill>
                  <a:schemeClr val="accent2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peer-reviewed scientific journal</a:t>
            </a:r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, with a scientific editorial staff, which is published or was published periodically, is assigned only the </a:t>
            </a:r>
            <a:r>
              <a:rPr lang="en-US" sz="2400" dirty="0">
                <a:solidFill>
                  <a:schemeClr val="accent2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ISSN</a:t>
            </a:r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 code, or </a:t>
            </a:r>
            <a:r>
              <a:rPr lang="en-US" sz="2400" dirty="0">
                <a:solidFill>
                  <a:schemeClr val="accent2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e-ISSN</a:t>
            </a:r>
            <a:r>
              <a:rPr lang="en-US" sz="2400" dirty="0">
                <a:latin typeface="Corbel" panose="020B0503020204020204" pitchFamily="34" charset="0"/>
                <a:cs typeface="Arial" panose="020B0604020202020204" pitchFamily="34" charset="0"/>
              </a:rPr>
              <a:t> and is published in print, in print and electronic or only in electronic form, including online publication</a:t>
            </a:r>
            <a:r>
              <a:rPr lang="cs-CZ" sz="2400" dirty="0">
                <a:latin typeface="Corbel" panose="020B0503020204020204" pitchFamily="34" charset="0"/>
                <a:cs typeface="Arial" panose="020B0604020202020204" pitchFamily="34" charset="0"/>
              </a:rPr>
              <a:t>.</a:t>
            </a:r>
          </a:p>
          <a:p>
            <a:endParaRPr lang="cs-CZ" sz="2400" b="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D05298-C453-83D6-DF78-91D52EAC0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0405" y="1694525"/>
            <a:ext cx="17049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6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858EF-62B2-F4A0-A0BB-D43A32D84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Article</a:t>
            </a:r>
            <a:r>
              <a:rPr lang="cs-CZ" dirty="0"/>
              <a:t> (type J) –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continued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C534CE-8607-EB7A-D9CE-237145D04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6"/>
            <a:ext cx="8114582" cy="433866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panose="020B0604020202020204" pitchFamily="34" charset="0"/>
              <a:buChar char="•"/>
              <a:tabLst>
                <a:tab pos="82550" algn="l"/>
              </a:tabLst>
            </a:pPr>
            <a:r>
              <a:rPr lang="en-US" sz="2800" b="1" dirty="0">
                <a:solidFill>
                  <a:schemeClr val="accent2"/>
                </a:solidFill>
                <a:latin typeface="Corbel" panose="020B0503020204020204" pitchFamily="34" charset="0"/>
              </a:rPr>
              <a:t>Definition</a:t>
            </a:r>
            <a:r>
              <a:rPr lang="cs-CZ" sz="2800" b="1" dirty="0">
                <a:solidFill>
                  <a:schemeClr val="accent2"/>
                </a:solidFill>
                <a:latin typeface="Corbel" panose="020B0503020204020204" pitchFamily="34" charset="0"/>
              </a:rPr>
              <a:t>: </a:t>
            </a:r>
            <a:r>
              <a:rPr lang="cs-CZ" sz="2800" dirty="0">
                <a:solidFill>
                  <a:schemeClr val="tx1"/>
                </a:solidFill>
                <a:latin typeface="Corbel" panose="020B0503020204020204" pitchFamily="34" charset="0"/>
              </a:rPr>
              <a:t>„</a:t>
            </a:r>
            <a:r>
              <a:rPr lang="cs-CZ" sz="2800" i="1" dirty="0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n original or overview article published in a </a:t>
            </a:r>
            <a:r>
              <a:rPr lang="en-US" sz="2800" i="1" dirty="0">
                <a:solidFill>
                  <a:schemeClr val="accent2"/>
                </a:solidFill>
                <a:latin typeface="Corbel" panose="020B0503020204020204" pitchFamily="34" charset="0"/>
              </a:rPr>
              <a:t>professional periodical</a:t>
            </a:r>
            <a:r>
              <a:rPr 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 which presents the </a:t>
            </a:r>
            <a:r>
              <a:rPr lang="en-US" sz="2800" i="1" dirty="0">
                <a:solidFill>
                  <a:schemeClr val="accent2"/>
                </a:solidFill>
                <a:latin typeface="Corbel" panose="020B0503020204020204" pitchFamily="34" charset="0"/>
              </a:rPr>
              <a:t>original</a:t>
            </a:r>
            <a:r>
              <a:rPr 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 research results and which was carried out by the author or a team of which the author was a member and the </a:t>
            </a:r>
            <a:r>
              <a:rPr lang="en-US" sz="2800" i="1" dirty="0">
                <a:solidFill>
                  <a:schemeClr val="accent2"/>
                </a:solidFill>
                <a:latin typeface="Corbel" panose="020B0503020204020204" pitchFamily="34" charset="0"/>
              </a:rPr>
              <a:t>affiliation</a:t>
            </a:r>
            <a:r>
              <a:rPr 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 stated by him refers to a Czech research organization. These are comprehensive texts of works with a breakdown according to the requirements of periodical publishers on the structure of a scientific work (most often summary, introduction, material and methods, results, discussion, conclusion, literature review) </a:t>
            </a:r>
            <a:r>
              <a:rPr lang="en-US" sz="2800" i="1" dirty="0">
                <a:solidFill>
                  <a:schemeClr val="accent2"/>
                </a:solidFill>
                <a:latin typeface="Corbel" panose="020B0503020204020204" pitchFamily="34" charset="0"/>
              </a:rPr>
              <a:t>with the usual way of citing sources, possibly with a note-taking apparatus</a:t>
            </a:r>
            <a:r>
              <a:rPr 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.</a:t>
            </a:r>
            <a:r>
              <a:rPr lang="cs-CZ" sz="2800" i="1" dirty="0">
                <a:solidFill>
                  <a:schemeClr val="tx1"/>
                </a:solidFill>
                <a:latin typeface="Corbel" panose="020B0503020204020204" pitchFamily="34" charset="0"/>
              </a:rPr>
              <a:t>“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82550" algn="l"/>
              </a:tabLst>
            </a:pPr>
            <a:endParaRPr lang="cs-CZ" sz="28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88428B-6DDB-A70F-50FF-986CE4A9C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244" y="2262696"/>
            <a:ext cx="17049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4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EB5C6-2ABE-5896-02D7-666E2F3F5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Book</a:t>
            </a:r>
            <a:r>
              <a:rPr lang="cs-CZ" dirty="0"/>
              <a:t> (type B)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2815AC-B53B-19D5-259F-530E61DFD7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…</a:t>
            </a:r>
          </a:p>
          <a:p>
            <a:pPr marL="565150" indent="-514350">
              <a:buAutoNum type="arabicParenR"/>
            </a:pPr>
            <a:r>
              <a:rPr lang="cs-CZ" dirty="0" err="1"/>
              <a:t>Monography</a:t>
            </a:r>
            <a:endParaRPr lang="cs-CZ" dirty="0"/>
          </a:p>
          <a:p>
            <a:pPr marL="565150" indent="-514350">
              <a:buAutoNum type="arabicParenR"/>
            </a:pPr>
            <a:r>
              <a:rPr lang="cs-CZ" dirty="0" err="1"/>
              <a:t>Collective</a:t>
            </a:r>
            <a:r>
              <a:rPr lang="cs-CZ" dirty="0"/>
              <a:t> </a:t>
            </a:r>
            <a:r>
              <a:rPr lang="cs-CZ" dirty="0" err="1"/>
              <a:t>monograpy</a:t>
            </a:r>
            <a:endParaRPr lang="cs-CZ" dirty="0"/>
          </a:p>
          <a:p>
            <a:pPr marL="565150" indent="-514350">
              <a:buAutoNum type="arabicParenR"/>
            </a:pPr>
            <a:r>
              <a:rPr lang="cs-CZ" dirty="0"/>
              <a:t>Science </a:t>
            </a:r>
            <a:r>
              <a:rPr lang="cs-CZ" dirty="0" err="1"/>
              <a:t>encyclopedia</a:t>
            </a:r>
            <a:endParaRPr lang="cs-CZ" dirty="0"/>
          </a:p>
          <a:p>
            <a:pPr marL="565150" indent="-514350">
              <a:buAutoNum type="arabicParenR"/>
            </a:pPr>
            <a:r>
              <a:rPr lang="cs-CZ" dirty="0" err="1"/>
              <a:t>Scientific</a:t>
            </a:r>
            <a:r>
              <a:rPr lang="cs-CZ" dirty="0"/>
              <a:t> </a:t>
            </a:r>
            <a:r>
              <a:rPr lang="cs-CZ" dirty="0" err="1"/>
              <a:t>dictionary</a:t>
            </a:r>
            <a:endParaRPr lang="cs-CZ" dirty="0"/>
          </a:p>
          <a:p>
            <a:pPr marL="565150" indent="-514350">
              <a:buAutoNum type="arabicParenR"/>
            </a:pPr>
            <a:endParaRPr lang="cs-CZ" dirty="0"/>
          </a:p>
          <a:p>
            <a:pPr marL="50800" indent="0" algn="just">
              <a:buNone/>
            </a:pPr>
            <a:r>
              <a:rPr lang="cs-CZ" i="1" dirty="0"/>
              <a:t>By </a:t>
            </a:r>
            <a:r>
              <a:rPr lang="cs-CZ" i="1" dirty="0" err="1"/>
              <a:t>definition</a:t>
            </a:r>
            <a:r>
              <a:rPr lang="cs-CZ" i="1" dirty="0"/>
              <a:t>, </a:t>
            </a:r>
            <a:r>
              <a:rPr lang="cs-CZ" i="1" dirty="0" err="1"/>
              <a:t>it´s</a:t>
            </a:r>
            <a:r>
              <a:rPr lang="cs-CZ" i="1" dirty="0"/>
              <a:t> </a:t>
            </a:r>
            <a:r>
              <a:rPr lang="cs-CZ" i="1" dirty="0" err="1">
                <a:solidFill>
                  <a:srgbClr val="FF9900"/>
                </a:solidFill>
              </a:rPr>
              <a:t>an</a:t>
            </a:r>
            <a:r>
              <a:rPr lang="cs-CZ" i="1" dirty="0">
                <a:solidFill>
                  <a:srgbClr val="FF9900"/>
                </a:solidFill>
              </a:rPr>
              <a:t> o</a:t>
            </a:r>
            <a:r>
              <a:rPr lang="en-US" i="1" dirty="0" err="1">
                <a:solidFill>
                  <a:srgbClr val="FF9900"/>
                </a:solidFill>
              </a:rPr>
              <a:t>riginal</a:t>
            </a:r>
            <a:r>
              <a:rPr lang="en-US" i="1" dirty="0">
                <a:solidFill>
                  <a:srgbClr val="FF9900"/>
                </a:solidFill>
              </a:rPr>
              <a:t> research results </a:t>
            </a:r>
            <a:r>
              <a:rPr lang="en-US" i="1" dirty="0"/>
              <a:t>that were carried out by the author of the book</a:t>
            </a:r>
            <a:r>
              <a:rPr lang="cs-CZ" i="1" dirty="0"/>
              <a:t> </a:t>
            </a:r>
            <a:r>
              <a:rPr lang="en-US" i="1" dirty="0"/>
              <a:t>or the author's team of which the author was a member. It concerns a</a:t>
            </a:r>
            <a:r>
              <a:rPr lang="cs-CZ" i="1" dirty="0"/>
              <a:t> </a:t>
            </a:r>
            <a:r>
              <a:rPr lang="en-US" i="1" dirty="0"/>
              <a:t>precisely defined problem of a certain scientific field, contains the</a:t>
            </a:r>
            <a:r>
              <a:rPr lang="cs-CZ" i="1" dirty="0"/>
              <a:t> </a:t>
            </a:r>
            <a:r>
              <a:rPr lang="en-US" i="1" dirty="0"/>
              <a:t>formulation of an identifiable and scientifically recognized methodology.</a:t>
            </a:r>
            <a:endParaRPr lang="cs-CZ" i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BBCF5F3-7C5A-4F3B-4CA9-FC7AD5103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1148" y="1109477"/>
            <a:ext cx="18097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85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F8A0B8-0496-2F8F-3DA4-3CA5A8F63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Book</a:t>
            </a:r>
            <a:r>
              <a:rPr lang="cs-CZ" dirty="0"/>
              <a:t> (type B) – </a:t>
            </a:r>
            <a:r>
              <a:rPr lang="cs-CZ" dirty="0" err="1"/>
              <a:t>requirements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AAD5A90-5D3C-AD91-5E50-E14ED6224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6"/>
            <a:ext cx="8815918" cy="3965805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9900"/>
                </a:solidFill>
              </a:rPr>
              <a:t>At least 50 printed pages</a:t>
            </a:r>
            <a:r>
              <a:rPr lang="en-US" dirty="0"/>
              <a:t> of its own text without photographic,</a:t>
            </a:r>
            <a:r>
              <a:rPr lang="cs-CZ" dirty="0"/>
              <a:t> </a:t>
            </a:r>
            <a:r>
              <a:rPr lang="en-US" dirty="0"/>
              <a:t>image, map, etc. appendices</a:t>
            </a:r>
          </a:p>
          <a:p>
            <a:r>
              <a:rPr lang="en-US" dirty="0">
                <a:solidFill>
                  <a:srgbClr val="FF9900"/>
                </a:solidFill>
              </a:rPr>
              <a:t>Reviewed-externally </a:t>
            </a:r>
            <a:r>
              <a:rPr lang="en-US" dirty="0"/>
              <a:t>(at least one generally recognized expert from</a:t>
            </a:r>
            <a:r>
              <a:rPr lang="cs-CZ" dirty="0"/>
              <a:t> </a:t>
            </a:r>
            <a:r>
              <a:rPr lang="en-US" dirty="0"/>
              <a:t>the relevant field but</a:t>
            </a:r>
            <a:r>
              <a:rPr lang="cs-CZ" dirty="0"/>
              <a:t> </a:t>
            </a:r>
            <a:r>
              <a:rPr lang="en-US" dirty="0"/>
              <a:t>not from the workplace of the book's authors</a:t>
            </a:r>
          </a:p>
          <a:p>
            <a:r>
              <a:rPr lang="en-US" dirty="0"/>
              <a:t>Use and references to the literature in the text</a:t>
            </a:r>
          </a:p>
          <a:p>
            <a:r>
              <a:rPr lang="en-US" dirty="0"/>
              <a:t>Summary in at least one world language.</a:t>
            </a:r>
          </a:p>
          <a:p>
            <a:r>
              <a:rPr lang="cs-CZ" dirty="0"/>
              <a:t>E</a:t>
            </a:r>
            <a:r>
              <a:rPr lang="en-US" dirty="0" err="1"/>
              <a:t>ven</a:t>
            </a:r>
            <a:r>
              <a:rPr lang="en-US" dirty="0"/>
              <a:t> if the individual chapters of the book have independent authorship</a:t>
            </a:r>
          </a:p>
          <a:p>
            <a:r>
              <a:rPr lang="en-US" dirty="0"/>
              <a:t>registered as single collective of authors .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E8F2125-81EA-2ADD-428B-378EABA7D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4349" y="1890712"/>
            <a:ext cx="180975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61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A133C6-2B9F-A2A7-9139-EA0FCB825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Chapter</a:t>
            </a:r>
            <a:r>
              <a:rPr lang="cs-CZ" dirty="0"/>
              <a:t> in a </a:t>
            </a:r>
            <a:r>
              <a:rPr lang="cs-CZ" dirty="0" err="1"/>
              <a:t>book</a:t>
            </a:r>
            <a:r>
              <a:rPr lang="cs-CZ" dirty="0"/>
              <a:t> (type C)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0D4B03-4033-64D7-0EF7-6BDD85AD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7"/>
            <a:ext cx="8611731" cy="2456601"/>
          </a:xfrm>
        </p:spPr>
        <p:txBody>
          <a:bodyPr>
            <a:normAutofit lnSpcReduction="10000"/>
          </a:bodyPr>
          <a:lstStyle/>
          <a:p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those</a:t>
            </a:r>
            <a:r>
              <a:rPr lang="cs-CZ" dirty="0"/>
              <a:t> </a:t>
            </a:r>
            <a:r>
              <a:rPr lang="cs-CZ" dirty="0" err="1"/>
              <a:t>types</a:t>
            </a:r>
            <a:r>
              <a:rPr lang="cs-CZ" dirty="0"/>
              <a:t>…</a:t>
            </a:r>
          </a:p>
          <a:p>
            <a:pPr marL="50800" indent="0">
              <a:buNone/>
            </a:pPr>
            <a:r>
              <a:rPr lang="cs-CZ" sz="2800" dirty="0"/>
              <a:t>1) </a:t>
            </a:r>
            <a:r>
              <a:rPr lang="en-US" sz="2800" dirty="0"/>
              <a:t>Chapter in a </a:t>
            </a:r>
            <a:r>
              <a:rPr lang="en-US" sz="2800" dirty="0" err="1"/>
              <a:t>monograp</a:t>
            </a:r>
            <a:r>
              <a:rPr lang="cs-CZ" sz="2800" dirty="0" err="1"/>
              <a:t>hy</a:t>
            </a:r>
            <a:r>
              <a:rPr lang="cs-CZ" sz="2800" dirty="0"/>
              <a:t> (</a:t>
            </a:r>
            <a:r>
              <a:rPr lang="en-US" sz="2800" dirty="0"/>
              <a:t>if </a:t>
            </a:r>
            <a:r>
              <a:rPr lang="cs-CZ" sz="2800" dirty="0" err="1"/>
              <a:t>the</a:t>
            </a:r>
            <a:r>
              <a:rPr lang="cs-CZ" sz="2800" dirty="0"/>
              <a:t> </a:t>
            </a:r>
            <a:r>
              <a:rPr lang="cs-CZ" sz="2800" dirty="0" err="1"/>
              <a:t>monography</a:t>
            </a:r>
            <a:r>
              <a:rPr lang="en-US" sz="2800" dirty="0"/>
              <a:t> meets</a:t>
            </a:r>
            <a:r>
              <a:rPr lang="cs-CZ" sz="2800" dirty="0"/>
              <a:t> </a:t>
            </a:r>
            <a:r>
              <a:rPr lang="en-US" sz="2800" dirty="0"/>
              <a:t>the type B result definition</a:t>
            </a:r>
            <a:r>
              <a:rPr lang="cs-CZ" sz="2800" dirty="0"/>
              <a:t>)</a:t>
            </a:r>
            <a:br>
              <a:rPr lang="cs-CZ" sz="2800" dirty="0"/>
            </a:br>
            <a:r>
              <a:rPr lang="cs-CZ" sz="2800" dirty="0"/>
              <a:t>2) </a:t>
            </a:r>
            <a:r>
              <a:rPr lang="en-US" sz="2800" dirty="0"/>
              <a:t>Chapter in a</a:t>
            </a:r>
            <a:r>
              <a:rPr lang="cs-CZ" sz="2800" dirty="0"/>
              <a:t> </a:t>
            </a:r>
            <a:r>
              <a:rPr lang="en-US" sz="2800" dirty="0"/>
              <a:t>collective monograph</a:t>
            </a:r>
            <a:r>
              <a:rPr lang="cs-CZ" sz="2800" dirty="0"/>
              <a:t>y </a:t>
            </a:r>
            <a:br>
              <a:rPr lang="cs-CZ" sz="2800" dirty="0"/>
            </a:br>
            <a:r>
              <a:rPr lang="cs-CZ" sz="2800" dirty="0"/>
              <a:t>3) </a:t>
            </a:r>
            <a:r>
              <a:rPr lang="en-US" sz="2800" dirty="0"/>
              <a:t>Entry in a scientific encyclopedia</a:t>
            </a:r>
            <a:r>
              <a:rPr lang="cs-CZ" sz="2800" dirty="0"/>
              <a:t> </a:t>
            </a:r>
            <a:br>
              <a:rPr lang="cs-CZ" sz="2800" dirty="0"/>
            </a:br>
            <a:r>
              <a:rPr lang="cs-CZ" sz="2800" dirty="0"/>
              <a:t>4) </a:t>
            </a:r>
            <a:r>
              <a:rPr lang="en-US" sz="2800" dirty="0"/>
              <a:t>Entry in the scientific dictionary</a:t>
            </a:r>
            <a:endParaRPr lang="cs-CZ" sz="2800" dirty="0"/>
          </a:p>
          <a:p>
            <a:pPr marL="565150" indent="-514350">
              <a:buAutoNum type="arabicParenR"/>
            </a:pPr>
            <a:endParaRPr lang="cs-CZ" dirty="0"/>
          </a:p>
          <a:p>
            <a:pPr marL="5080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6EB2941-F0A8-2FA4-5849-93D139EDF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076" y="4300946"/>
            <a:ext cx="6889073" cy="221039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D415AE1-5A53-EFD5-B324-7B5191105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714" y="1602775"/>
            <a:ext cx="2271533" cy="324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3A9A29-C575-D644-C191-882BA677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>
            <a:normAutofit fontScale="90000"/>
          </a:bodyPr>
          <a:lstStyle/>
          <a:p>
            <a:r>
              <a:rPr lang="cs-CZ" dirty="0"/>
              <a:t>OBD = </a:t>
            </a:r>
            <a:r>
              <a:rPr lang="cs-CZ" dirty="0" err="1"/>
              <a:t>System</a:t>
            </a:r>
            <a:r>
              <a:rPr lang="cs-CZ" dirty="0"/>
              <a:t> to </a:t>
            </a:r>
            <a:r>
              <a:rPr lang="cs-CZ" dirty="0" err="1"/>
              <a:t>register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publications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BBEE85-08A3-0AD4-8DEE-FF15F46DB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487795"/>
            <a:ext cx="10690196" cy="3882410"/>
          </a:xfrm>
        </p:spPr>
        <p:txBody>
          <a:bodyPr>
            <a:noAutofit/>
          </a:bodyPr>
          <a:lstStyle/>
          <a:p>
            <a:pPr marL="33147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Access to </a:t>
            </a:r>
            <a:r>
              <a:rPr lang="en-GB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OBD</a:t>
            </a: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 is available to employees with 0,5 FTE and more, agreement to perform a job, M.A. and Ph.D. students</a:t>
            </a:r>
          </a:p>
          <a:p>
            <a:pPr marL="33147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Annually, university has to report into the national </a:t>
            </a:r>
            <a:r>
              <a:rPr lang="en-GB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RIV system </a:t>
            </a:r>
            <a:r>
              <a:rPr lang="en-GB" sz="2400" dirty="0">
                <a:solidFill>
                  <a:schemeClr val="tx1"/>
                </a:solidFill>
                <a:latin typeface="Corbel" panose="020B0503020204020204" pitchFamily="34" charset="0"/>
              </a:rPr>
              <a:t>(Index of information on the results of science and research)</a:t>
            </a:r>
            <a:endParaRPr lang="cs-CZ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788670" lvl="1" indent="-28575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number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entries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in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RIV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results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into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amount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funding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reasearch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our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university</a:t>
            </a:r>
            <a:endParaRPr lang="en-GB" sz="2000" b="1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Annual Collection of Results Deadline</a:t>
            </a:r>
            <a:endParaRPr lang="en-GB" sz="2400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 The collection of 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entries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into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b="1" dirty="0">
                <a:solidFill>
                  <a:srgbClr val="F59900"/>
                </a:solidFill>
                <a:latin typeface="Corbel" panose="020B0503020204020204" pitchFamily="34" charset="0"/>
              </a:rPr>
              <a:t>OBD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takes place </a:t>
            </a:r>
            <a:r>
              <a:rPr lang="en-GB" b="1" dirty="0">
                <a:solidFill>
                  <a:srgbClr val="F59900"/>
                </a:solidFill>
                <a:latin typeface="Corbel" panose="020B0503020204020204" pitchFamily="34" charset="0"/>
              </a:rPr>
              <a:t>continuously</a:t>
            </a:r>
            <a:r>
              <a:rPr lang="en-GB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within annual intervals ending with the announced deadline (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usually</a:t>
            </a:r>
            <a:r>
              <a:rPr lang="cs-CZ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Corbel" panose="020B0503020204020204" pitchFamily="34" charset="0"/>
              </a:rPr>
              <a:t>mid-February</a:t>
            </a:r>
            <a:r>
              <a:rPr lang="en-GB" dirty="0">
                <a:solidFill>
                  <a:schemeClr val="tx1"/>
                </a:solidFill>
                <a:latin typeface="Corbel" panose="020B0503020204020204" pitchFamily="34" charset="0"/>
              </a:rPr>
              <a:t>)</a:t>
            </a:r>
            <a:endParaRPr lang="en-GB" dirty="0">
              <a:latin typeface="Corbel" panose="020B0503020204020204" pitchFamily="34" charset="0"/>
            </a:endParaRP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292A2D"/>
                </a:solidFill>
                <a:latin typeface="Corbel" panose="020B0503020204020204" pitchFamily="34" charset="0"/>
              </a:rPr>
              <a:t>Publication</a:t>
            </a:r>
            <a:r>
              <a:rPr lang="cs-CZ" dirty="0">
                <a:solidFill>
                  <a:srgbClr val="292A2D"/>
                </a:solidFill>
                <a:latin typeface="Corbel" panose="020B0503020204020204" pitchFamily="34" charset="0"/>
              </a:rPr>
              <a:t> </a:t>
            </a:r>
            <a:r>
              <a:rPr lang="cs-CZ" dirty="0" err="1">
                <a:solidFill>
                  <a:srgbClr val="292A2D"/>
                </a:solidFill>
                <a:latin typeface="Corbel" panose="020B0503020204020204" pitchFamily="34" charset="0"/>
              </a:rPr>
              <a:t>entries</a:t>
            </a:r>
            <a:r>
              <a:rPr lang="cs-CZ" dirty="0">
                <a:solidFill>
                  <a:srgbClr val="292A2D"/>
                </a:solidFill>
                <a:latin typeface="Corbel" panose="020B0503020204020204" pitchFamily="34" charset="0"/>
              </a:rPr>
              <a:t> </a:t>
            </a:r>
            <a:r>
              <a:rPr lang="en-GB" dirty="0">
                <a:solidFill>
                  <a:srgbClr val="292A2D"/>
                </a:solidFill>
                <a:latin typeface="Corbel" panose="020B0503020204020204" pitchFamily="34" charset="0"/>
              </a:rPr>
              <a:t>submitted after deadline are </a:t>
            </a:r>
            <a:r>
              <a:rPr lang="en-GB" b="1" dirty="0">
                <a:solidFill>
                  <a:srgbClr val="F59900"/>
                </a:solidFill>
                <a:latin typeface="Corbel" panose="020B0503020204020204" pitchFamily="34" charset="0"/>
              </a:rPr>
              <a:t>included in the following year's </a:t>
            </a:r>
            <a:r>
              <a:rPr lang="en-GB" dirty="0">
                <a:solidFill>
                  <a:srgbClr val="292A2D"/>
                </a:solidFill>
                <a:latin typeface="Corbel" panose="020B0503020204020204" pitchFamily="34" charset="0"/>
              </a:rPr>
              <a:t>data collection batch</a:t>
            </a:r>
            <a:endParaRPr lang="en-GB" b="1" dirty="0">
              <a:solidFill>
                <a:srgbClr val="292A2D"/>
              </a:solidFill>
              <a:latin typeface="Corbel" panose="020B0503020204020204" pitchFamily="34" charset="0"/>
            </a:endParaRPr>
          </a:p>
          <a:p>
            <a:endParaRPr lang="en-GB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58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228A47-4AB3-AA92-C95C-583349461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Chapter</a:t>
            </a:r>
            <a:r>
              <a:rPr lang="cs-CZ" dirty="0"/>
              <a:t> in </a:t>
            </a:r>
            <a:r>
              <a:rPr lang="cs-CZ" dirty="0" err="1"/>
              <a:t>book</a:t>
            </a:r>
            <a:r>
              <a:rPr lang="cs-CZ" dirty="0"/>
              <a:t> (typu C) –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continued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BA546C-0617-206B-5640-70720D0132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4561D2-D0F4-4321-673F-37A267F7B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2241" y="2121761"/>
            <a:ext cx="1997978" cy="2852969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AC96DF43-4C13-1D97-3AA5-1C081DD0FAE9}"/>
              </a:ext>
            </a:extLst>
          </p:cNvPr>
          <p:cNvSpPr/>
          <p:nvPr/>
        </p:nvSpPr>
        <p:spPr>
          <a:xfrm>
            <a:off x="712084" y="2501756"/>
            <a:ext cx="7934767" cy="2672178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13DA72A-0585-305E-C060-0C367C329D1B}"/>
              </a:ext>
            </a:extLst>
          </p:cNvPr>
          <p:cNvSpPr txBox="1"/>
          <p:nvPr/>
        </p:nvSpPr>
        <p:spPr>
          <a:xfrm flipH="1">
            <a:off x="1633491" y="2860284"/>
            <a:ext cx="584150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b="1" dirty="0"/>
              <a:t>                         !WARNING!</a:t>
            </a:r>
          </a:p>
          <a:p>
            <a:pPr algn="just"/>
            <a:r>
              <a:rPr lang="cs-CZ" sz="2000" b="1" dirty="0" err="1"/>
              <a:t>If</a:t>
            </a:r>
            <a:r>
              <a:rPr lang="cs-CZ" sz="2000" b="1" dirty="0"/>
              <a:t> a </a:t>
            </a:r>
            <a:r>
              <a:rPr lang="cs-CZ" sz="2000" b="1" dirty="0" err="1"/>
              <a:t>professional</a:t>
            </a:r>
            <a:r>
              <a:rPr lang="cs-CZ" sz="2000" b="1" dirty="0"/>
              <a:t> </a:t>
            </a:r>
            <a:r>
              <a:rPr lang="cs-CZ" sz="2000" b="1" dirty="0" err="1"/>
              <a:t>book</a:t>
            </a:r>
            <a:r>
              <a:rPr lang="cs-CZ" sz="2000" b="1" dirty="0"/>
              <a:t> </a:t>
            </a:r>
            <a:r>
              <a:rPr lang="cs-CZ" sz="2000" b="1" dirty="0" err="1"/>
              <a:t>is</a:t>
            </a:r>
            <a:r>
              <a:rPr lang="cs-CZ" sz="2000" b="1" dirty="0"/>
              <a:t> </a:t>
            </a:r>
            <a:r>
              <a:rPr lang="cs-CZ" sz="2000" b="1" dirty="0" err="1"/>
              <a:t>registered</a:t>
            </a:r>
            <a:r>
              <a:rPr lang="cs-CZ" sz="2000" b="1" dirty="0"/>
              <a:t> as a type </a:t>
            </a:r>
            <a:r>
              <a:rPr lang="cs-CZ" sz="2000" b="1" dirty="0" err="1"/>
              <a:t>of</a:t>
            </a:r>
            <a:r>
              <a:rPr lang="cs-CZ" sz="2000" b="1" dirty="0"/>
              <a:t> B </a:t>
            </a:r>
            <a:r>
              <a:rPr lang="cs-CZ" sz="2000" b="1" dirty="0" err="1"/>
              <a:t>result</a:t>
            </a:r>
            <a:r>
              <a:rPr lang="cs-CZ" sz="2000" b="1" dirty="0"/>
              <a:t>, </a:t>
            </a:r>
            <a:r>
              <a:rPr lang="cs-CZ" sz="2000" b="1" dirty="0" err="1"/>
              <a:t>its</a:t>
            </a:r>
            <a:r>
              <a:rPr lang="cs-CZ" sz="2000" b="1" dirty="0"/>
              <a:t> </a:t>
            </a:r>
            <a:r>
              <a:rPr lang="cs-CZ" sz="2000" b="1" dirty="0" err="1"/>
              <a:t>chapters</a:t>
            </a:r>
            <a:r>
              <a:rPr lang="cs-CZ" sz="2000" b="1" dirty="0"/>
              <a:t> </a:t>
            </a:r>
            <a:r>
              <a:rPr lang="cs-CZ" sz="2000" b="1" dirty="0" err="1"/>
              <a:t>cannot</a:t>
            </a:r>
            <a:r>
              <a:rPr lang="cs-CZ" sz="2000" b="1" dirty="0"/>
              <a:t> </a:t>
            </a:r>
            <a:r>
              <a:rPr lang="cs-CZ" sz="2000" b="1" dirty="0" err="1"/>
              <a:t>be</a:t>
            </a:r>
            <a:r>
              <a:rPr lang="cs-CZ" sz="2000" b="1" dirty="0"/>
              <a:t> </a:t>
            </a:r>
            <a:r>
              <a:rPr lang="cs-CZ" sz="2000" b="1" dirty="0" err="1"/>
              <a:t>included</a:t>
            </a:r>
            <a:r>
              <a:rPr lang="cs-CZ" sz="2000" b="1" dirty="0"/>
              <a:t> as a type C </a:t>
            </a:r>
            <a:r>
              <a:rPr lang="cs-CZ" sz="2000" b="1" dirty="0" err="1"/>
              <a:t>results</a:t>
            </a:r>
            <a:r>
              <a:rPr lang="cs-CZ" sz="2000" b="1" dirty="0"/>
              <a:t> in </a:t>
            </a:r>
            <a:r>
              <a:rPr lang="cs-CZ" sz="2000" b="1" dirty="0" err="1"/>
              <a:t>the</a:t>
            </a:r>
            <a:r>
              <a:rPr lang="cs-CZ" sz="2000" b="1" dirty="0"/>
              <a:t> case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same</a:t>
            </a:r>
            <a:r>
              <a:rPr lang="cs-CZ" sz="2000" b="1" dirty="0"/>
              <a:t> </a:t>
            </a:r>
            <a:r>
              <a:rPr lang="cs-CZ" sz="2000" b="1" dirty="0" err="1"/>
              <a:t>submitter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the</a:t>
            </a:r>
            <a:r>
              <a:rPr lang="cs-CZ" sz="2000" b="1" dirty="0"/>
              <a:t> </a:t>
            </a:r>
            <a:r>
              <a:rPr lang="cs-CZ" sz="2000" b="1" dirty="0" err="1"/>
              <a:t>result</a:t>
            </a:r>
            <a:r>
              <a:rPr lang="cs-CZ" sz="2000" b="1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1195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8FCE05-FC43-95E4-9533-003004D50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Paper</a:t>
            </a:r>
            <a:r>
              <a:rPr lang="cs-CZ" dirty="0"/>
              <a:t> in </a:t>
            </a:r>
            <a:r>
              <a:rPr lang="cs-CZ" dirty="0" err="1"/>
              <a:t>Conference</a:t>
            </a:r>
            <a:r>
              <a:rPr lang="cs-CZ" dirty="0"/>
              <a:t> </a:t>
            </a:r>
            <a:r>
              <a:rPr lang="cs-CZ" dirty="0" err="1"/>
              <a:t>Proceedings</a:t>
            </a:r>
            <a:r>
              <a:rPr lang="cs-CZ" dirty="0"/>
              <a:t> (type D)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F0EFE5-9992-7F28-78C4-F21705091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7"/>
            <a:ext cx="9623786" cy="2811708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solidFill>
                  <a:schemeClr val="tx1"/>
                </a:solidFill>
              </a:rPr>
              <a:t>An </a:t>
            </a:r>
            <a:r>
              <a:rPr lang="cs-CZ" dirty="0" err="1">
                <a:solidFill>
                  <a:schemeClr val="tx1"/>
                </a:solidFill>
              </a:rPr>
              <a:t>anthology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>
                <a:solidFill>
                  <a:srgbClr val="F59900"/>
                </a:solidFill>
              </a:rPr>
              <a:t>peer-</a:t>
            </a:r>
            <a:r>
              <a:rPr lang="cs-CZ" dirty="0" err="1">
                <a:solidFill>
                  <a:srgbClr val="F59900"/>
                </a:solidFill>
              </a:rPr>
              <a:t>reviewed</a:t>
            </a:r>
            <a:r>
              <a:rPr lang="cs-CZ" dirty="0">
                <a:solidFill>
                  <a:srgbClr val="F59900"/>
                </a:solidFill>
              </a:rPr>
              <a:t> non-</a:t>
            </a:r>
            <a:r>
              <a:rPr lang="cs-CZ" dirty="0" err="1">
                <a:solidFill>
                  <a:srgbClr val="F59900"/>
                </a:solidFill>
              </a:rPr>
              <a:t>periodical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publication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published</a:t>
            </a:r>
            <a:r>
              <a:rPr lang="cs-CZ" dirty="0">
                <a:solidFill>
                  <a:schemeClr val="tx1"/>
                </a:solidFill>
              </a:rPr>
              <a:t> on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occasion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organized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conference</a:t>
            </a:r>
            <a:r>
              <a:rPr lang="cs-CZ" dirty="0">
                <a:solidFill>
                  <a:srgbClr val="F59900"/>
                </a:solidFill>
              </a:rPr>
              <a:t>, </a:t>
            </a:r>
            <a:r>
              <a:rPr lang="cs-CZ" dirty="0" err="1">
                <a:solidFill>
                  <a:srgbClr val="F59900"/>
                </a:solidFill>
              </a:rPr>
              <a:t>seminar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or</a:t>
            </a:r>
            <a:r>
              <a:rPr lang="cs-CZ" dirty="0">
                <a:solidFill>
                  <a:srgbClr val="F59900"/>
                </a:solidFill>
              </a:rPr>
              <a:t> symposium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rgbClr val="F59900"/>
                </a:solidFill>
              </a:rPr>
              <a:t>hundreds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of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different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authors</a:t>
            </a:r>
            <a:r>
              <a:rPr lang="cs-CZ" dirty="0">
                <a:solidFill>
                  <a:srgbClr val="F59900"/>
                </a:solidFill>
              </a:rPr>
              <a:t>, </a:t>
            </a:r>
            <a:r>
              <a:rPr lang="cs-CZ" dirty="0" err="1">
                <a:solidFill>
                  <a:srgbClr val="F59900"/>
                </a:solidFill>
              </a:rPr>
              <a:t>usually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is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assigned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an</a:t>
            </a:r>
            <a:r>
              <a:rPr lang="cs-CZ" dirty="0">
                <a:solidFill>
                  <a:srgbClr val="F59900"/>
                </a:solidFill>
              </a:rPr>
              <a:t> ISBN </a:t>
            </a:r>
            <a:r>
              <a:rPr lang="cs-CZ" dirty="0" err="1">
                <a:solidFill>
                  <a:srgbClr val="F59900"/>
                </a:solidFill>
              </a:rPr>
              <a:t>or</a:t>
            </a:r>
            <a:r>
              <a:rPr lang="cs-CZ" dirty="0">
                <a:solidFill>
                  <a:srgbClr val="F59900"/>
                </a:solidFill>
              </a:rPr>
              <a:t> ISSN </a:t>
            </a:r>
            <a:r>
              <a:rPr lang="cs-CZ" dirty="0" err="1">
                <a:solidFill>
                  <a:srgbClr val="F59900"/>
                </a:solidFill>
              </a:rPr>
              <a:t>code</a:t>
            </a:r>
            <a:r>
              <a:rPr lang="cs-CZ" dirty="0">
                <a:solidFill>
                  <a:srgbClr val="F59900"/>
                </a:solidFill>
              </a:rPr>
              <a:t>, </a:t>
            </a:r>
            <a:r>
              <a:rPr lang="cs-CZ" dirty="0" err="1">
                <a:solidFill>
                  <a:srgbClr val="F59900"/>
                </a:solidFill>
              </a:rPr>
              <a:t>or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both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of</a:t>
            </a:r>
            <a:r>
              <a:rPr lang="cs-CZ" dirty="0">
                <a:solidFill>
                  <a:srgbClr val="F59900"/>
                </a:solidFill>
              </a:rPr>
              <a:t> these </a:t>
            </a:r>
            <a:r>
              <a:rPr lang="cs-CZ" dirty="0" err="1">
                <a:solidFill>
                  <a:srgbClr val="F59900"/>
                </a:solidFill>
              </a:rPr>
              <a:t>codes</a:t>
            </a:r>
            <a:r>
              <a:rPr lang="cs-CZ" dirty="0">
                <a:solidFill>
                  <a:schemeClr val="tx1"/>
                </a:solidFill>
              </a:rPr>
              <a:t>. </a:t>
            </a:r>
          </a:p>
          <a:p>
            <a:r>
              <a:rPr lang="cs-CZ" dirty="0">
                <a:solidFill>
                  <a:schemeClr val="tx1"/>
                </a:solidFill>
              </a:rPr>
              <a:t>„</a:t>
            </a:r>
            <a:r>
              <a:rPr lang="cs-CZ" dirty="0" err="1">
                <a:solidFill>
                  <a:schemeClr val="tx1"/>
                </a:solidFill>
              </a:rPr>
              <a:t>Article</a:t>
            </a:r>
            <a:r>
              <a:rPr lang="cs-CZ" dirty="0">
                <a:solidFill>
                  <a:schemeClr val="tx1"/>
                </a:solidFill>
              </a:rPr>
              <a:t> in </a:t>
            </a:r>
            <a:r>
              <a:rPr lang="cs-CZ" dirty="0" err="1">
                <a:solidFill>
                  <a:schemeClr val="tx1"/>
                </a:solidFill>
              </a:rPr>
              <a:t>anthology</a:t>
            </a:r>
            <a:r>
              <a:rPr lang="cs-CZ" dirty="0">
                <a:solidFill>
                  <a:schemeClr val="tx1"/>
                </a:solidFill>
              </a:rPr>
              <a:t>“ </a:t>
            </a:r>
            <a:r>
              <a:rPr lang="cs-CZ" dirty="0" err="1">
                <a:solidFill>
                  <a:schemeClr val="tx1"/>
                </a:solidFill>
              </a:rPr>
              <a:t>presents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the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original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results</a:t>
            </a:r>
            <a:r>
              <a:rPr lang="cs-CZ" dirty="0">
                <a:solidFill>
                  <a:schemeClr val="tx1"/>
                </a:solidFill>
              </a:rPr>
              <a:t>. </a:t>
            </a:r>
            <a:r>
              <a:rPr lang="cs-CZ" dirty="0" err="1">
                <a:solidFill>
                  <a:schemeClr val="tx1"/>
                </a:solidFill>
              </a:rPr>
              <a:t>Paper</a:t>
            </a:r>
            <a:r>
              <a:rPr lang="cs-CZ" dirty="0">
                <a:solidFill>
                  <a:schemeClr val="tx1"/>
                </a:solidFill>
              </a:rPr>
              <a:t> has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usual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structure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a </a:t>
            </a:r>
            <a:r>
              <a:rPr lang="cs-CZ" dirty="0" err="1">
                <a:solidFill>
                  <a:srgbClr val="F59900"/>
                </a:solidFill>
              </a:rPr>
              <a:t>scientific</a:t>
            </a:r>
            <a:r>
              <a:rPr lang="cs-CZ" dirty="0">
                <a:solidFill>
                  <a:srgbClr val="F59900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paper</a:t>
            </a:r>
            <a:r>
              <a:rPr lang="cs-CZ" dirty="0">
                <a:solidFill>
                  <a:srgbClr val="F59900"/>
                </a:solidFill>
              </a:rPr>
              <a:t> (</a:t>
            </a:r>
            <a:r>
              <a:rPr lang="cs-CZ" dirty="0" err="1">
                <a:solidFill>
                  <a:srgbClr val="F59900"/>
                </a:solidFill>
              </a:rPr>
              <a:t>charakteristics</a:t>
            </a:r>
            <a:r>
              <a:rPr lang="cs-CZ" dirty="0">
                <a:solidFill>
                  <a:srgbClr val="F59900"/>
                </a:solidFill>
              </a:rPr>
              <a:t>) </a:t>
            </a:r>
            <a:r>
              <a:rPr lang="cs-CZ" dirty="0" err="1">
                <a:solidFill>
                  <a:schemeClr val="tx1"/>
                </a:solidFill>
              </a:rPr>
              <a:t>with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the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ususal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way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of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referencing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sources</a:t>
            </a:r>
            <a:r>
              <a:rPr lang="cs-CZ" dirty="0">
                <a:solidFill>
                  <a:schemeClr val="tx1"/>
                </a:solidFill>
              </a:rPr>
              <a:t> (not </a:t>
            </a:r>
            <a:r>
              <a:rPr lang="cs-CZ" dirty="0" err="1">
                <a:solidFill>
                  <a:schemeClr val="tx1"/>
                </a:solidFill>
              </a:rPr>
              <a:t>an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abstract</a:t>
            </a:r>
            <a:r>
              <a:rPr lang="cs-CZ" dirty="0">
                <a:solidFill>
                  <a:schemeClr val="tx1"/>
                </a:solidFill>
              </a:rPr>
              <a:t>) and </a:t>
            </a:r>
            <a:r>
              <a:rPr lang="cs-CZ" dirty="0" err="1">
                <a:solidFill>
                  <a:schemeClr val="tx1"/>
                </a:solidFill>
              </a:rPr>
              <a:t>is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rgbClr val="F59900"/>
                </a:solidFill>
              </a:rPr>
              <a:t>published</a:t>
            </a:r>
            <a:r>
              <a:rPr lang="cs-CZ" dirty="0">
                <a:solidFill>
                  <a:srgbClr val="F59900"/>
                </a:solidFill>
              </a:rPr>
              <a:t> in </a:t>
            </a:r>
            <a:r>
              <a:rPr lang="cs-CZ" dirty="0" err="1">
                <a:solidFill>
                  <a:srgbClr val="F59900"/>
                </a:solidFill>
              </a:rPr>
              <a:t>anthology</a:t>
            </a:r>
            <a:r>
              <a:rPr lang="cs-CZ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370A711F-20A1-48EB-037D-85827523F87A}"/>
              </a:ext>
            </a:extLst>
          </p:cNvPr>
          <p:cNvSpPr/>
          <p:nvPr/>
        </p:nvSpPr>
        <p:spPr>
          <a:xfrm>
            <a:off x="1188994" y="4678533"/>
            <a:ext cx="5131293" cy="9587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/>
              <a:t>Min. 2 </a:t>
            </a:r>
            <a:r>
              <a:rPr lang="cs-CZ" sz="1600" dirty="0" err="1"/>
              <a:t>pages</a:t>
            </a:r>
            <a:r>
              <a:rPr lang="cs-CZ" sz="1600" dirty="0"/>
              <a:t> </a:t>
            </a:r>
            <a:r>
              <a:rPr lang="cs-CZ" sz="1600" dirty="0" err="1"/>
              <a:t>without</a:t>
            </a:r>
            <a:r>
              <a:rPr lang="cs-CZ" sz="1600" dirty="0"/>
              <a:t> </a:t>
            </a:r>
            <a:r>
              <a:rPr lang="cs-CZ" sz="1600" dirty="0" err="1"/>
              <a:t>ads</a:t>
            </a:r>
            <a:r>
              <a:rPr lang="cs-CZ" sz="1600" dirty="0"/>
              <a:t>, </a:t>
            </a:r>
            <a:r>
              <a:rPr lang="cs-CZ" sz="1600" dirty="0" err="1"/>
              <a:t>images</a:t>
            </a:r>
            <a:r>
              <a:rPr lang="cs-CZ" sz="1600" dirty="0"/>
              <a:t> </a:t>
            </a:r>
            <a:r>
              <a:rPr lang="cs-CZ" sz="1600" dirty="0" err="1"/>
              <a:t>etc</a:t>
            </a:r>
            <a:r>
              <a:rPr lang="cs-CZ" sz="1600" dirty="0"/>
              <a:t>.!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CF67CF1-6DB2-9743-222A-4FE44F077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2830" y="2941461"/>
            <a:ext cx="1919981" cy="322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2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RIV/non-RIV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87736" y="1500326"/>
            <a:ext cx="5673607" cy="3328340"/>
          </a:xfrm>
        </p:spPr>
        <p:txBody>
          <a:bodyPr>
            <a:noAutofit/>
          </a:bodyPr>
          <a:lstStyle/>
          <a:p>
            <a:pPr marL="50800" indent="0">
              <a:buNone/>
            </a:pPr>
            <a:r>
              <a:rPr lang="cs-CZ" sz="2400" dirty="0">
                <a:latin typeface="Corbel" panose="020B0503020204020204" pitchFamily="34" charset="0"/>
              </a:rPr>
              <a:t>Not </a:t>
            </a:r>
            <a:r>
              <a:rPr lang="cs-CZ" sz="2400" dirty="0" err="1">
                <a:latin typeface="Corbel" panose="020B0503020204020204" pitchFamily="34" charset="0"/>
              </a:rPr>
              <a:t>every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result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is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sent</a:t>
            </a:r>
            <a:r>
              <a:rPr lang="cs-CZ" sz="2400" dirty="0">
                <a:latin typeface="Corbel" panose="020B0503020204020204" pitchFamily="34" charset="0"/>
              </a:rPr>
              <a:t> to RIV, such as…</a:t>
            </a:r>
          </a:p>
          <a:p>
            <a:r>
              <a:rPr lang="cs-CZ" sz="1800" dirty="0" err="1">
                <a:latin typeface="Corbel" panose="020B0503020204020204" pitchFamily="34" charset="0"/>
              </a:rPr>
              <a:t>Translation</a:t>
            </a:r>
            <a:r>
              <a:rPr lang="cs-CZ" sz="1800" dirty="0">
                <a:latin typeface="Corbel" panose="020B0503020204020204" pitchFamily="34" charset="0"/>
              </a:rPr>
              <a:t> </a:t>
            </a:r>
            <a:r>
              <a:rPr lang="cs-CZ" sz="1800" dirty="0" err="1">
                <a:latin typeface="Corbel" panose="020B0503020204020204" pitchFamily="34" charset="0"/>
              </a:rPr>
              <a:t>of</a:t>
            </a:r>
            <a:r>
              <a:rPr lang="cs-CZ" sz="1800" dirty="0">
                <a:latin typeface="Corbel" panose="020B0503020204020204" pitchFamily="34" charset="0"/>
              </a:rPr>
              <a:t> </a:t>
            </a:r>
            <a:r>
              <a:rPr lang="cs-CZ" sz="1800" dirty="0" err="1">
                <a:latin typeface="Corbel" panose="020B0503020204020204" pitchFamily="34" charset="0"/>
              </a:rPr>
              <a:t>the</a:t>
            </a:r>
            <a:r>
              <a:rPr lang="cs-CZ" sz="1800" dirty="0">
                <a:latin typeface="Corbel" panose="020B0503020204020204" pitchFamily="34" charset="0"/>
              </a:rPr>
              <a:t> </a:t>
            </a:r>
            <a:r>
              <a:rPr lang="cs-CZ" sz="1800" dirty="0" err="1">
                <a:latin typeface="Corbel" panose="020B0503020204020204" pitchFamily="34" charset="0"/>
              </a:rPr>
              <a:t>article</a:t>
            </a:r>
            <a:endParaRPr lang="cs-CZ" sz="1800" dirty="0">
              <a:latin typeface="Corbel" panose="020B0503020204020204" pitchFamily="34" charset="0"/>
            </a:endParaRPr>
          </a:p>
          <a:p>
            <a:r>
              <a:rPr lang="cs-CZ" sz="1800" dirty="0" err="1">
                <a:latin typeface="Corbel" panose="020B0503020204020204" pitchFamily="34" charset="0"/>
              </a:rPr>
              <a:t>Popularizing</a:t>
            </a:r>
            <a:r>
              <a:rPr lang="cs-CZ" sz="1800" dirty="0">
                <a:latin typeface="Corbel" panose="020B0503020204020204" pitchFamily="34" charset="0"/>
              </a:rPr>
              <a:t> </a:t>
            </a:r>
            <a:r>
              <a:rPr lang="cs-CZ" sz="1800" dirty="0" err="1">
                <a:latin typeface="Corbel" panose="020B0503020204020204" pitchFamily="34" charset="0"/>
              </a:rPr>
              <a:t>article</a:t>
            </a:r>
            <a:endParaRPr lang="cs-CZ" sz="1800" dirty="0">
              <a:latin typeface="Corbel" panose="020B0503020204020204" pitchFamily="34" charset="0"/>
            </a:endParaRPr>
          </a:p>
          <a:p>
            <a:r>
              <a:rPr lang="cs-CZ" sz="1800" dirty="0" err="1">
                <a:latin typeface="Corbel" panose="020B0503020204020204" pitchFamily="34" charset="0"/>
              </a:rPr>
              <a:t>Review</a:t>
            </a:r>
            <a:endParaRPr lang="cs-CZ" sz="1800" dirty="0">
              <a:latin typeface="Corbel" panose="020B0503020204020204" pitchFamily="34" charset="0"/>
            </a:endParaRPr>
          </a:p>
          <a:p>
            <a:r>
              <a:rPr lang="cs-CZ" sz="1800" dirty="0" err="1">
                <a:latin typeface="Corbel" panose="020B0503020204020204" pitchFamily="34" charset="0"/>
              </a:rPr>
              <a:t>Editorial</a:t>
            </a:r>
            <a:endParaRPr lang="cs-CZ" sz="1800" dirty="0">
              <a:latin typeface="Corbel" panose="020B0503020204020204" pitchFamily="34" charset="0"/>
            </a:endParaRPr>
          </a:p>
          <a:p>
            <a:r>
              <a:rPr lang="cs-CZ" sz="1800" dirty="0">
                <a:latin typeface="Corbel" panose="020B0503020204020204" pitchFamily="34" charset="0"/>
              </a:rPr>
              <a:t>Non-peer-</a:t>
            </a:r>
            <a:r>
              <a:rPr lang="cs-CZ" sz="1800" dirty="0" err="1">
                <a:latin typeface="Corbel" panose="020B0503020204020204" pitchFamily="34" charset="0"/>
              </a:rPr>
              <a:t>reviewed</a:t>
            </a:r>
            <a:r>
              <a:rPr lang="cs-CZ" sz="1800" dirty="0">
                <a:latin typeface="Corbel" panose="020B0503020204020204" pitchFamily="34" charset="0"/>
              </a:rPr>
              <a:t> </a:t>
            </a:r>
            <a:r>
              <a:rPr lang="cs-CZ" sz="1800" dirty="0" err="1">
                <a:latin typeface="Corbel" panose="020B0503020204020204" pitchFamily="34" charset="0"/>
              </a:rPr>
              <a:t>professional</a:t>
            </a:r>
            <a:r>
              <a:rPr lang="cs-CZ" sz="1800" dirty="0">
                <a:latin typeface="Corbel" panose="020B0503020204020204" pitchFamily="34" charset="0"/>
              </a:rPr>
              <a:t> </a:t>
            </a:r>
            <a:r>
              <a:rPr lang="cs-CZ" sz="1800" dirty="0" err="1">
                <a:latin typeface="Corbel" panose="020B0503020204020204" pitchFamily="34" charset="0"/>
              </a:rPr>
              <a:t>articles</a:t>
            </a:r>
            <a:endParaRPr lang="cs-CZ" sz="1800" dirty="0">
              <a:latin typeface="Corbel" panose="020B0503020204020204" pitchFamily="34" charset="0"/>
            </a:endParaRPr>
          </a:p>
          <a:p>
            <a:r>
              <a:rPr lang="cs-CZ" sz="1800" dirty="0" err="1">
                <a:latin typeface="Corbel" panose="020B0503020204020204" pitchFamily="34" charset="0"/>
              </a:rPr>
              <a:t>Reprints</a:t>
            </a:r>
            <a:endParaRPr lang="cs-CZ" sz="1800" dirty="0">
              <a:latin typeface="Corbel" panose="020B0503020204020204" pitchFamily="34" charset="0"/>
            </a:endParaRPr>
          </a:p>
          <a:p>
            <a:r>
              <a:rPr lang="cs-CZ" sz="1800" dirty="0">
                <a:latin typeface="Corbel" panose="020B0503020204020204" pitchFamily="34" charset="0"/>
              </a:rPr>
              <a:t>…</a:t>
            </a:r>
            <a:endParaRPr lang="en-GB" sz="1800" dirty="0">
              <a:latin typeface="Corbel" panose="020B0503020204020204" pitchFamily="34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1DD14EA7-D20A-CA4F-1B50-9D86393240C9}"/>
              </a:ext>
            </a:extLst>
          </p:cNvPr>
          <p:cNvCxnSpPr>
            <a:cxnSpLocks/>
          </p:cNvCxnSpPr>
          <p:nvPr/>
        </p:nvCxnSpPr>
        <p:spPr>
          <a:xfrm>
            <a:off x="5557421" y="1500326"/>
            <a:ext cx="0" cy="512241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2ABD93E6-76E6-89F0-C818-0AEF1E0F50CE}"/>
              </a:ext>
            </a:extLst>
          </p:cNvPr>
          <p:cNvSpPr txBox="1"/>
          <p:nvPr/>
        </p:nvSpPr>
        <p:spPr>
          <a:xfrm>
            <a:off x="701338" y="1624613"/>
            <a:ext cx="46563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Other</a:t>
            </a:r>
            <a:r>
              <a:rPr lang="cs-CZ" sz="24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types</a:t>
            </a:r>
            <a:r>
              <a:rPr lang="cs-CZ" sz="24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of</a:t>
            </a:r>
            <a:r>
              <a:rPr lang="cs-CZ" sz="24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results</a:t>
            </a:r>
            <a:r>
              <a:rPr lang="cs-CZ" sz="24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24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sent</a:t>
            </a:r>
            <a:r>
              <a:rPr lang="cs-CZ" sz="24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to RIV: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Patent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Semi-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operation</a:t>
            </a:r>
            <a:endParaRPr lang="cs-CZ" sz="1800" dirty="0">
              <a:solidFill>
                <a:schemeClr val="dk1"/>
              </a:solidFill>
              <a:latin typeface="Corbel" panose="020B0503020204020204" pitchFamily="34" charset="0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Proven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Variety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</a:rPr>
              <a:t>Utility 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Prototype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dirty="0">
              <a:solidFill>
                <a:schemeClr val="dk1"/>
              </a:solidFill>
              <a:latin typeface="Corbel" panose="020B0503020204020204" pitchFamily="34" charset="0"/>
              <a:cs typeface="Calibri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F59900"/>
                </a:solidFill>
                <a:latin typeface="Corbel" panose="020B0503020204020204" pitchFamily="34" charset="0"/>
                <a:cs typeface="Calibri"/>
                <a:sym typeface="Calibri"/>
              </a:rPr>
              <a:t>NON- </a:t>
            </a:r>
            <a:r>
              <a:rPr lang="cs-CZ" sz="1800" dirty="0" err="1">
                <a:solidFill>
                  <a:srgbClr val="F59900"/>
                </a:solidFill>
                <a:latin typeface="Corbel" panose="020B0503020204020204" pitchFamily="34" charset="0"/>
                <a:cs typeface="Calibri"/>
                <a:sym typeface="Calibri"/>
              </a:rPr>
              <a:t>professional</a:t>
            </a:r>
            <a:r>
              <a:rPr lang="cs-CZ" sz="1800" dirty="0">
                <a:solidFill>
                  <a:srgbClr val="F59900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1800" dirty="0" err="1">
                <a:solidFill>
                  <a:srgbClr val="F59900"/>
                </a:solidFill>
                <a:latin typeface="Corbel" panose="020B0503020204020204" pitchFamily="34" charset="0"/>
                <a:cs typeface="Calibri"/>
                <a:sym typeface="Calibri"/>
              </a:rPr>
              <a:t>books</a:t>
            </a:r>
            <a:r>
              <a:rPr lang="cs-CZ" sz="1800" dirty="0">
                <a:solidFill>
                  <a:srgbClr val="F59900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</a:p>
          <a:p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=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books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without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ISBN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or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ISMN</a:t>
            </a:r>
          </a:p>
          <a:p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=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teaching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texts</a:t>
            </a:r>
            <a:endParaRPr lang="cs-CZ" sz="1800" dirty="0">
              <a:solidFill>
                <a:schemeClr val="dk1"/>
              </a:solidFill>
              <a:latin typeface="Corbel" panose="020B0503020204020204" pitchFamily="34" charset="0"/>
              <a:cs typeface="Calibri"/>
              <a:sym typeface="Calibri"/>
            </a:endParaRPr>
          </a:p>
          <a:p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= expert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opinions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and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opinions</a:t>
            </a:r>
            <a:endParaRPr lang="cs-CZ" sz="1800" dirty="0">
              <a:solidFill>
                <a:schemeClr val="dk1"/>
              </a:solidFill>
              <a:latin typeface="Corbel" panose="020B0503020204020204" pitchFamily="34" charset="0"/>
              <a:cs typeface="Calibri"/>
              <a:sym typeface="Calibri"/>
            </a:endParaRPr>
          </a:p>
          <a:p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=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translations</a:t>
            </a:r>
            <a:endParaRPr lang="cs-CZ" sz="1800" dirty="0">
              <a:solidFill>
                <a:schemeClr val="dk1"/>
              </a:solidFill>
              <a:latin typeface="Corbel" panose="020B0503020204020204" pitchFamily="34" charset="0"/>
              <a:cs typeface="Calibri"/>
              <a:sym typeface="Calibri"/>
            </a:endParaRPr>
          </a:p>
          <a:p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=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manuals</a:t>
            </a:r>
            <a:endParaRPr lang="cs-CZ" sz="1800" dirty="0">
              <a:solidFill>
                <a:schemeClr val="dk1"/>
              </a:solidFill>
              <a:latin typeface="Corbel" panose="020B0503020204020204" pitchFamily="34" charset="0"/>
              <a:cs typeface="Calibri"/>
              <a:sym typeface="Calibri"/>
            </a:endParaRPr>
          </a:p>
          <a:p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=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published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diploma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or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other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 thesis </a:t>
            </a:r>
            <a:r>
              <a:rPr lang="cs-CZ" sz="1800" dirty="0" err="1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etc</a:t>
            </a:r>
            <a:r>
              <a:rPr lang="cs-CZ" sz="1800" dirty="0">
                <a:solidFill>
                  <a:schemeClr val="dk1"/>
                </a:solidFill>
                <a:latin typeface="Corbel" panose="020B0503020204020204" pitchFamily="34" charset="0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2871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01129" y="333572"/>
            <a:ext cx="9875520" cy="1356360"/>
          </a:xfrm>
        </p:spPr>
        <p:txBody>
          <a:bodyPr rtlCol="0">
            <a:normAutofit/>
          </a:bodyPr>
          <a:lstStyle/>
          <a:p>
            <a:r>
              <a:rPr lang="en-US" dirty="0"/>
              <a:t>Record of </a:t>
            </a:r>
            <a:r>
              <a:rPr lang="cs-CZ" dirty="0"/>
              <a:t>R</a:t>
            </a:r>
            <a:r>
              <a:rPr lang="en-US" dirty="0" err="1"/>
              <a:t>esults</a:t>
            </a:r>
            <a:r>
              <a:rPr lang="en-US" dirty="0"/>
              <a:t> in OBD / </a:t>
            </a:r>
            <a:r>
              <a:rPr lang="cs-CZ" dirty="0"/>
              <a:t>W</a:t>
            </a:r>
            <a:r>
              <a:rPr lang="en-US" dirty="0" err="1"/>
              <a:t>orkflow</a:t>
            </a:r>
            <a:endParaRPr lang="cs-CZ" dirty="0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61CC1FFC-8C10-0C26-5BFD-D8B7E9D8F2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3000" y="2298530"/>
          <a:ext cx="9872663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0D7730F-6B30-E774-6B57-8CEAFB5D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cs-CZ" noProof="0" smtClean="0"/>
              <a:pPr rtl="0"/>
              <a:t>23</a:t>
            </a:fld>
            <a:endParaRPr lang="cs-CZ" noProof="0"/>
          </a:p>
        </p:txBody>
      </p:sp>
      <p:sp>
        <p:nvSpPr>
          <p:cNvPr id="6" name="TextovéPole 5"/>
          <p:cNvSpPr txBox="1"/>
          <p:nvPr/>
        </p:nvSpPr>
        <p:spPr>
          <a:xfrm>
            <a:off x="2371677" y="2395837"/>
            <a:ext cx="8604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Author</a:t>
            </a:r>
            <a:r>
              <a:rPr lang="cs-CZ" sz="2400" dirty="0"/>
              <a:t> * </a:t>
            </a:r>
            <a:r>
              <a:rPr lang="cs-CZ" sz="2400" b="1" dirty="0"/>
              <a:t>					</a:t>
            </a:r>
          </a:p>
          <a:p>
            <a:r>
              <a:rPr lang="en-US" sz="1400" b="1" dirty="0"/>
              <a:t> </a:t>
            </a:r>
            <a:r>
              <a:rPr lang="cs-CZ" sz="1400" b="1" dirty="0"/>
              <a:t>(</a:t>
            </a:r>
            <a:r>
              <a:rPr lang="cs-CZ" sz="1400" b="1" dirty="0" err="1"/>
              <a:t>main</a:t>
            </a:r>
            <a:r>
              <a:rPr lang="cs-CZ" sz="1400" b="1" dirty="0"/>
              <a:t> </a:t>
            </a:r>
            <a:r>
              <a:rPr lang="cs-CZ" sz="1400" b="1" dirty="0" err="1"/>
              <a:t>responsibility</a:t>
            </a:r>
            <a:r>
              <a:rPr lang="cs-CZ" sz="1400" b="1" dirty="0"/>
              <a:t>)</a:t>
            </a:r>
            <a:r>
              <a:rPr lang="cs-CZ" sz="2400" b="1" dirty="0"/>
              <a:t>				</a:t>
            </a:r>
            <a:endParaRPr lang="cs-CZ" b="1" dirty="0">
              <a:highlight>
                <a:srgbClr val="FFFF00"/>
              </a:highligh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21044" y="3760366"/>
            <a:ext cx="842910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Department </a:t>
            </a:r>
            <a:r>
              <a:rPr lang="cs-CZ" sz="2400" b="1" dirty="0" err="1"/>
              <a:t>administrator</a:t>
            </a:r>
            <a:r>
              <a:rPr lang="cs-CZ" sz="2400" b="1" dirty="0"/>
              <a:t>       </a:t>
            </a:r>
            <a:r>
              <a:rPr lang="en-US" sz="1400" b="1" dirty="0"/>
              <a:t>reviews the record and communicates with the authors</a:t>
            </a:r>
            <a:endParaRPr lang="cs-CZ" sz="1400" b="1" dirty="0"/>
          </a:p>
          <a:p>
            <a:r>
              <a:rPr lang="cs-CZ" sz="1400" b="1" dirty="0"/>
              <a:t>(Mgr. Jakub Šindelář)					        </a:t>
            </a:r>
            <a:r>
              <a:rPr lang="cs-CZ" sz="1400" b="1" dirty="0" err="1"/>
              <a:t>helps</a:t>
            </a:r>
            <a:r>
              <a:rPr lang="cs-CZ" sz="1400" b="1" dirty="0"/>
              <a:t> </a:t>
            </a:r>
            <a:r>
              <a:rPr lang="cs-CZ" sz="1400" b="1" dirty="0" err="1"/>
              <a:t>with</a:t>
            </a:r>
            <a:r>
              <a:rPr lang="cs-CZ" sz="1400" b="1" dirty="0"/>
              <a:t> </a:t>
            </a:r>
            <a:r>
              <a:rPr lang="cs-CZ" sz="1400" b="1" dirty="0" err="1"/>
              <a:t>collective</a:t>
            </a:r>
            <a:r>
              <a:rPr lang="cs-CZ" sz="1400" b="1" dirty="0"/>
              <a:t> </a:t>
            </a:r>
            <a:r>
              <a:rPr lang="cs-CZ" sz="1400" b="1" dirty="0" err="1"/>
              <a:t>publications</a:t>
            </a:r>
            <a:endParaRPr lang="cs-CZ" sz="1400" b="1" dirty="0"/>
          </a:p>
          <a:p>
            <a:r>
              <a:rPr lang="cs-CZ" sz="1400" b="1" dirty="0"/>
              <a:t>								</a:t>
            </a:r>
            <a:r>
              <a:rPr lang="cs-CZ" sz="1400" dirty="0"/>
              <a:t>        s</a:t>
            </a:r>
            <a:r>
              <a:rPr lang="en-US" sz="1400" dirty="0" err="1"/>
              <a:t>aves</a:t>
            </a:r>
            <a:r>
              <a:rPr lang="en-US" sz="1400" dirty="0"/>
              <a:t> </a:t>
            </a:r>
            <a:r>
              <a:rPr lang="cs-CZ" sz="1400" dirty="0"/>
              <a:t>as „</a:t>
            </a:r>
            <a:r>
              <a:rPr lang="en-US" sz="1400" dirty="0"/>
              <a:t>Accepted</a:t>
            </a:r>
            <a:r>
              <a:rPr lang="cs-CZ" sz="1400" dirty="0"/>
              <a:t> by a </a:t>
            </a:r>
            <a:r>
              <a:rPr lang="cs-CZ" sz="1400" dirty="0" err="1"/>
              <a:t>workplace</a:t>
            </a:r>
            <a:r>
              <a:rPr lang="cs-CZ" sz="1400" dirty="0"/>
              <a:t>“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410691" y="5300498"/>
            <a:ext cx="430248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Faculty</a:t>
            </a:r>
            <a:r>
              <a:rPr lang="cs-CZ" sz="2400" b="1" dirty="0"/>
              <a:t> </a:t>
            </a:r>
            <a:r>
              <a:rPr lang="cs-CZ" sz="2400" b="1" dirty="0" err="1"/>
              <a:t>Administrator</a:t>
            </a:r>
            <a:endParaRPr lang="cs-CZ" sz="2400" b="1" dirty="0"/>
          </a:p>
          <a:p>
            <a:r>
              <a:rPr kumimoji="0" lang="cs-CZ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(Mgr. Michala Sošková)</a:t>
            </a:r>
            <a:endParaRPr lang="cs-CZ" sz="2400" b="1" dirty="0">
              <a:highlight>
                <a:srgbClr val="FFFF00"/>
              </a:highligh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152211" y="5183740"/>
            <a:ext cx="57220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400" b="1" dirty="0"/>
              <a:t>c</a:t>
            </a:r>
            <a:r>
              <a:rPr lang="en-US" sz="1400" b="1" dirty="0" err="1"/>
              <a:t>hecks</a:t>
            </a:r>
            <a:r>
              <a:rPr lang="en-US" sz="1400" b="1" dirty="0"/>
              <a:t> records, completes data, communicates with authors</a:t>
            </a:r>
            <a:r>
              <a:rPr lang="cs-CZ" sz="1400" b="1" dirty="0"/>
              <a:t>;</a:t>
            </a:r>
            <a:endParaRPr lang="en-US" sz="1400" b="1" dirty="0"/>
          </a:p>
          <a:p>
            <a:pPr algn="just"/>
            <a:r>
              <a:rPr lang="cs-CZ" sz="1400" b="1" dirty="0"/>
              <a:t>c</a:t>
            </a:r>
            <a:r>
              <a:rPr lang="en-US" sz="1400" b="1" dirty="0" err="1"/>
              <a:t>hecks</a:t>
            </a:r>
            <a:r>
              <a:rPr lang="en-US" sz="1400" b="1" dirty="0"/>
              <a:t> for fulfillment of criteria for sending to RIV</a:t>
            </a:r>
          </a:p>
          <a:p>
            <a:pPr algn="just"/>
            <a:r>
              <a:rPr lang="cs-CZ" sz="1400" dirty="0"/>
              <a:t>„APPROVED“ = </a:t>
            </a:r>
            <a:r>
              <a:rPr lang="cs-CZ" sz="1400" dirty="0" err="1"/>
              <a:t>final</a:t>
            </a:r>
            <a:r>
              <a:rPr lang="cs-CZ" sz="1400" dirty="0"/>
              <a:t> status* *</a:t>
            </a:r>
            <a:endParaRPr lang="cs-CZ" sz="1400" dirty="0">
              <a:highlight>
                <a:srgbClr val="FFFF00"/>
              </a:highlight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F8693AE-E8AE-BEB2-15B7-5EE26D84BE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916" y="1280593"/>
            <a:ext cx="866775" cy="89535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87667800-52F1-19C9-3A5C-F2B687174F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51628" y="1196823"/>
            <a:ext cx="971550" cy="100965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6B6960C-0A18-D6C5-3B8F-200F930543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6139" y="1281152"/>
            <a:ext cx="885825" cy="914400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EF91C5A5-B677-FB18-C005-7A3100D2C0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83458" y="1235477"/>
            <a:ext cx="857250" cy="866775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70B53F63-3067-2316-8E2E-2B3D15963A4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7187" y="1254910"/>
            <a:ext cx="783349" cy="88896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7028EAE4-9217-07E6-4DB6-315C798AD33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07233" y="2092271"/>
            <a:ext cx="1409700" cy="219075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6E749D6E-F43A-A366-F722-7945F7501EC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39282" y="2081252"/>
            <a:ext cx="695325" cy="228600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47750D53-EFC2-27B0-FFBE-CCF385BA514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31861" y="2095745"/>
            <a:ext cx="828675" cy="19050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1889BAB-8BBC-44F0-E560-43613743AF7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83396" y="2102265"/>
            <a:ext cx="371475" cy="19050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94765504-7320-18BE-ED2C-C516CDE785C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94263" y="2103755"/>
            <a:ext cx="409575" cy="200025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CFABAF33-C432-999B-2AF2-6ECFB4BE2F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7491" y="2136204"/>
            <a:ext cx="497936" cy="514350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E04A06D1-AD12-6AA5-AE5C-91A7B6EC62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7491" y="2714272"/>
            <a:ext cx="498277" cy="514350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7C57B475-1499-C55A-7F21-DD24F85CA4C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491" y="3258366"/>
            <a:ext cx="497937" cy="565075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D3A826DC-B8D2-F845-9A59-91B4243946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491" y="4271943"/>
            <a:ext cx="497936" cy="503469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1704BEAB-E14A-D27A-3B17-098D3BAD05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7491" y="5652602"/>
            <a:ext cx="497936" cy="517463"/>
          </a:xfrm>
          <a:prstGeom prst="rect">
            <a:avLst/>
          </a:prstGeom>
        </p:spPr>
      </p:pic>
      <p:sp>
        <p:nvSpPr>
          <p:cNvPr id="37" name="Šipka: doprava 36">
            <a:extLst>
              <a:ext uri="{FF2B5EF4-FFF2-40B4-BE49-F238E27FC236}">
                <a16:creationId xmlns:a16="http://schemas.microsoft.com/office/drawing/2014/main" id="{EF7AB512-37BE-CFDC-82BD-BC74ACD18F73}"/>
              </a:ext>
            </a:extLst>
          </p:cNvPr>
          <p:cNvSpPr/>
          <p:nvPr/>
        </p:nvSpPr>
        <p:spPr>
          <a:xfrm>
            <a:off x="2601798" y="1689932"/>
            <a:ext cx="367645" cy="196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Šipka: doprava 37">
            <a:extLst>
              <a:ext uri="{FF2B5EF4-FFF2-40B4-BE49-F238E27FC236}">
                <a16:creationId xmlns:a16="http://schemas.microsoft.com/office/drawing/2014/main" id="{A5A62B84-837D-6752-BD88-F9F81CBC89C7}"/>
              </a:ext>
            </a:extLst>
          </p:cNvPr>
          <p:cNvSpPr/>
          <p:nvPr/>
        </p:nvSpPr>
        <p:spPr>
          <a:xfrm>
            <a:off x="4644213" y="1646054"/>
            <a:ext cx="367645" cy="196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Šipka: doprava 38">
            <a:extLst>
              <a:ext uri="{FF2B5EF4-FFF2-40B4-BE49-F238E27FC236}">
                <a16:creationId xmlns:a16="http://schemas.microsoft.com/office/drawing/2014/main" id="{8B44C6E3-75C1-D4CD-B44A-1085ECDDFDA4}"/>
              </a:ext>
            </a:extLst>
          </p:cNvPr>
          <p:cNvSpPr/>
          <p:nvPr/>
        </p:nvSpPr>
        <p:spPr>
          <a:xfrm>
            <a:off x="9373118" y="1689932"/>
            <a:ext cx="367645" cy="196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Šipka: doprava 39">
            <a:extLst>
              <a:ext uri="{FF2B5EF4-FFF2-40B4-BE49-F238E27FC236}">
                <a16:creationId xmlns:a16="http://schemas.microsoft.com/office/drawing/2014/main" id="{97EB0145-2278-C3B7-6EE3-E3988CC9682E}"/>
              </a:ext>
            </a:extLst>
          </p:cNvPr>
          <p:cNvSpPr/>
          <p:nvPr/>
        </p:nvSpPr>
        <p:spPr>
          <a:xfrm>
            <a:off x="7026007" y="1691663"/>
            <a:ext cx="367645" cy="1962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357071E-5FFB-AB2D-507C-CBC292CBA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733" y="946666"/>
            <a:ext cx="722914" cy="54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ovéPole 40">
            <a:extLst>
              <a:ext uri="{FF2B5EF4-FFF2-40B4-BE49-F238E27FC236}">
                <a16:creationId xmlns:a16="http://schemas.microsoft.com/office/drawing/2014/main" id="{11F71377-4735-9811-CE89-B68D49ADBAEF}"/>
              </a:ext>
            </a:extLst>
          </p:cNvPr>
          <p:cNvSpPr txBox="1"/>
          <p:nvPr/>
        </p:nvSpPr>
        <p:spPr>
          <a:xfrm>
            <a:off x="11017937" y="1473000"/>
            <a:ext cx="815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A6B727"/>
                </a:solidFill>
              </a:rPr>
              <a:t>DONE</a:t>
            </a:r>
            <a:endParaRPr lang="en-US" b="1" dirty="0">
              <a:solidFill>
                <a:srgbClr val="A6B727"/>
              </a:solidFill>
            </a:endParaRPr>
          </a:p>
        </p:txBody>
      </p:sp>
      <p:pic>
        <p:nvPicPr>
          <p:cNvPr id="43" name="Grafický objekt 42" descr="Obrys usmívajícího se obličeje se souvislou výplní">
            <a:extLst>
              <a:ext uri="{FF2B5EF4-FFF2-40B4-BE49-F238E27FC236}">
                <a16:creationId xmlns:a16="http://schemas.microsoft.com/office/drawing/2014/main" id="{6ABF4A5C-3702-B1C3-2B12-71392377C2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119673" y="1738458"/>
            <a:ext cx="630208" cy="630208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531861" y="6294600"/>
            <a:ext cx="530137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* *</a:t>
            </a:r>
            <a:r>
              <a:rPr lang="en-US" sz="1000" dirty="0"/>
              <a:t> </a:t>
            </a:r>
            <a:r>
              <a:rPr lang="cs-CZ" sz="1000" dirty="0"/>
              <a:t>T</a:t>
            </a:r>
            <a:r>
              <a:rPr lang="en-US" sz="1000" dirty="0"/>
              <a:t>he record </a:t>
            </a:r>
            <a:r>
              <a:rPr lang="cs-CZ" sz="1000" dirty="0" err="1"/>
              <a:t>becomes</a:t>
            </a:r>
            <a:r>
              <a:rPr lang="en-US" sz="1000" dirty="0"/>
              <a:t> visible in the public OBD module and in the contact details of the author</a:t>
            </a:r>
            <a:endParaRPr lang="cs-CZ" sz="1000" dirty="0"/>
          </a:p>
          <a:p>
            <a:endParaRPr lang="cs-CZ" sz="9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112104" y="2512841"/>
            <a:ext cx="587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registers the article </a:t>
            </a:r>
            <a:r>
              <a:rPr lang="en-US" sz="1400" dirty="0"/>
              <a:t>- saves as </a:t>
            </a:r>
            <a:r>
              <a:rPr lang="cs-CZ" sz="1400" dirty="0"/>
              <a:t>„Draft“</a:t>
            </a:r>
            <a:r>
              <a:rPr lang="en-US" sz="1400" dirty="0"/>
              <a:t> /</a:t>
            </a:r>
            <a:r>
              <a:rPr lang="cs-CZ" sz="1400" dirty="0"/>
              <a:t> „S</a:t>
            </a:r>
            <a:r>
              <a:rPr lang="en-US" sz="1400" dirty="0" err="1"/>
              <a:t>aved</a:t>
            </a:r>
            <a:r>
              <a:rPr lang="cs-CZ" sz="1400" dirty="0"/>
              <a:t>“</a:t>
            </a:r>
            <a:r>
              <a:rPr lang="en-US" sz="1400" dirty="0"/>
              <a:t> / </a:t>
            </a:r>
            <a:r>
              <a:rPr lang="cs-CZ" sz="1400" dirty="0"/>
              <a:t>„To </a:t>
            </a:r>
            <a:r>
              <a:rPr lang="cs-CZ" sz="1400" dirty="0" err="1"/>
              <a:t>be</a:t>
            </a:r>
            <a:r>
              <a:rPr lang="cs-CZ" sz="1400" dirty="0"/>
              <a:t> </a:t>
            </a:r>
            <a:r>
              <a:rPr lang="cs-CZ" sz="1400" dirty="0" err="1"/>
              <a:t>checked</a:t>
            </a:r>
            <a:r>
              <a:rPr lang="cs-CZ" sz="1400" dirty="0"/>
              <a:t>“ </a:t>
            </a:r>
          </a:p>
          <a:p>
            <a:r>
              <a:rPr lang="en-US" sz="1400" dirty="0"/>
              <a:t>3 months </a:t>
            </a:r>
            <a:r>
              <a:rPr lang="cs-CZ" sz="1400" dirty="0" err="1"/>
              <a:t>after</a:t>
            </a:r>
            <a:r>
              <a:rPr lang="cs-CZ" sz="1400" dirty="0"/>
              <a:t> </a:t>
            </a:r>
            <a:r>
              <a:rPr lang="en-US" sz="1400" dirty="0"/>
              <a:t>publication of the result</a:t>
            </a:r>
            <a:r>
              <a:rPr lang="cs-CZ" sz="1400" dirty="0"/>
              <a:t> / </a:t>
            </a:r>
            <a:r>
              <a:rPr lang="en-US" sz="1400" dirty="0"/>
              <a:t>no later </a:t>
            </a:r>
            <a:r>
              <a:rPr lang="cs-CZ" sz="1400" dirty="0" err="1"/>
              <a:t>collection</a:t>
            </a:r>
            <a:r>
              <a:rPr lang="cs-CZ" sz="1400" dirty="0"/>
              <a:t> </a:t>
            </a:r>
            <a:r>
              <a:rPr lang="cs-CZ" sz="1400" dirty="0" err="1"/>
              <a:t>deadline</a:t>
            </a:r>
            <a:r>
              <a:rPr lang="cs-CZ" sz="1400" dirty="0"/>
              <a:t> </a:t>
            </a:r>
            <a:r>
              <a:rPr lang="cs-CZ" sz="1400" dirty="0" err="1"/>
              <a:t>that</a:t>
            </a:r>
            <a:r>
              <a:rPr lang="cs-CZ" sz="1400" dirty="0"/>
              <a:t> </a:t>
            </a:r>
            <a:r>
              <a:rPr lang="en-US" sz="1400" dirty="0"/>
              <a:t>year</a:t>
            </a:r>
          </a:p>
          <a:p>
            <a:endParaRPr lang="cs-CZ" sz="14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B3A6357B-A2FD-8E19-9EAA-CDF0DAC056A0}"/>
              </a:ext>
            </a:extLst>
          </p:cNvPr>
          <p:cNvSpPr txBox="1"/>
          <p:nvPr/>
        </p:nvSpPr>
        <p:spPr>
          <a:xfrm>
            <a:off x="5112104" y="3162921"/>
            <a:ext cx="53013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* </a:t>
            </a:r>
            <a:r>
              <a:rPr lang="cs-CZ" sz="1000" dirty="0" err="1"/>
              <a:t>Collective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authors</a:t>
            </a:r>
            <a:r>
              <a:rPr lang="cs-CZ" sz="1000" dirty="0"/>
              <a:t> = &gt; 1st </a:t>
            </a:r>
            <a:r>
              <a:rPr lang="cs-CZ" sz="1000" dirty="0" err="1"/>
              <a:t>author</a:t>
            </a:r>
            <a:endParaRPr lang="cs-CZ" sz="900" dirty="0"/>
          </a:p>
        </p:txBody>
      </p:sp>
    </p:spTree>
    <p:extLst>
      <p:ext uri="{BB962C8B-B14F-4D97-AF65-F5344CB8AC3E}">
        <p14:creationId xmlns:p14="http://schemas.microsoft.com/office/powerpoint/2010/main" val="211751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4BE26-95D5-BA19-80E1-273103FD4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888" y="83820"/>
            <a:ext cx="6993914" cy="1356360"/>
          </a:xfrm>
        </p:spPr>
        <p:txBody>
          <a:bodyPr>
            <a:normAutofit/>
          </a:bodyPr>
          <a:lstStyle/>
          <a:p>
            <a:r>
              <a:rPr lang="cs-CZ" dirty="0"/>
              <a:t>Helpdesk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DA676-9B13-D934-3CF0-CB654F28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27" y="2057400"/>
            <a:ext cx="2900835" cy="4038600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Message</a:t>
            </a:r>
            <a:r>
              <a:rPr lang="cs-CZ" dirty="0"/>
              <a:t> / </a:t>
            </a:r>
            <a:r>
              <a:rPr lang="cs-CZ" dirty="0" err="1"/>
              <a:t>help</a:t>
            </a:r>
            <a:r>
              <a:rPr lang="cs-CZ" dirty="0"/>
              <a:t> </a:t>
            </a:r>
            <a:r>
              <a:rPr lang="cs-CZ" dirty="0" err="1"/>
              <a:t>request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dirty="0" err="1"/>
              <a:t>possible</a:t>
            </a:r>
            <a:r>
              <a:rPr lang="cs-CZ" dirty="0"/>
              <a:t>             via email </a:t>
            </a:r>
            <a:r>
              <a:rPr lang="cs-CZ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jakub.sindelar@fsv.cuni.cz</a:t>
            </a:r>
            <a:endParaRPr lang="cs-CZ" sz="1600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cs-CZ" sz="1600" dirty="0"/>
          </a:p>
          <a:p>
            <a:r>
              <a:rPr lang="cs-CZ" dirty="0" err="1"/>
              <a:t>Ideally</a:t>
            </a:r>
            <a:r>
              <a:rPr lang="cs-CZ" dirty="0"/>
              <a:t> </a:t>
            </a:r>
            <a:r>
              <a:rPr lang="cs-CZ" dirty="0" err="1"/>
              <a:t>specify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Record</a:t>
            </a:r>
            <a:r>
              <a:rPr lang="cs-CZ" dirty="0"/>
              <a:t> ID                        / </a:t>
            </a:r>
            <a:r>
              <a:rPr lang="cs-CZ" dirty="0" err="1"/>
              <a:t>name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publication</a:t>
            </a:r>
            <a:endParaRPr lang="cs-CZ" dirty="0"/>
          </a:p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613354-4F7B-5D56-E1B5-5476AA63B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 rtl="0">
              <a:spcAft>
                <a:spcPts val="600"/>
              </a:spcAft>
            </a:pPr>
            <a:fld id="{E31375A4-56A4-47D6-9801-1991572033F7}" type="slidenum">
              <a:rPr lang="cs-CZ" noProof="0" smtClean="0"/>
              <a:pPr rtl="0">
                <a:spcAft>
                  <a:spcPts val="600"/>
                </a:spcAft>
              </a:pPr>
              <a:t>24</a:t>
            </a:fld>
            <a:endParaRPr lang="cs-CZ" noProof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0C0842A-BCE6-8767-0590-7E6B6206A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946" y="1296288"/>
            <a:ext cx="8628166" cy="438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8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5BDF7F-D976-3E15-05AE-7998972F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Contacts</a:t>
            </a:r>
            <a:r>
              <a:rPr lang="cs-CZ" dirty="0"/>
              <a:t> and </a:t>
            </a:r>
            <a:r>
              <a:rPr lang="cs-CZ" dirty="0" err="1"/>
              <a:t>links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E595C8D-B550-4AC0-F003-B108ED78C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4" y="1742537"/>
            <a:ext cx="6392314" cy="3882410"/>
          </a:xfrm>
        </p:spPr>
        <p:txBody>
          <a:bodyPr>
            <a:normAutofit fontScale="25000" lnSpcReduction="20000"/>
          </a:bodyPr>
          <a:lstStyle/>
          <a:p>
            <a:pPr marL="45720" indent="0" rtl="0">
              <a:buNone/>
            </a:pPr>
            <a:r>
              <a:rPr lang="cs-CZ" sz="6400" b="1" dirty="0">
                <a:solidFill>
                  <a:schemeClr val="accent2"/>
                </a:solidFill>
              </a:rPr>
              <a:t>Department </a:t>
            </a:r>
            <a:r>
              <a:rPr lang="cs-CZ" sz="6400" b="1" dirty="0" err="1">
                <a:solidFill>
                  <a:schemeClr val="accent2"/>
                </a:solidFill>
              </a:rPr>
              <a:t>Administrator</a:t>
            </a:r>
            <a:endParaRPr lang="cs-CZ" sz="6400" b="1" dirty="0">
              <a:solidFill>
                <a:schemeClr val="accent2"/>
              </a:solidFill>
            </a:endParaRPr>
          </a:p>
          <a:p>
            <a:pPr marL="45720" indent="0">
              <a:buNone/>
            </a:pPr>
            <a:r>
              <a:rPr lang="cs-CZ" sz="6400" dirty="0">
                <a:solidFill>
                  <a:schemeClr val="tx1"/>
                </a:solidFill>
              </a:rPr>
              <a:t>Mgr. Jakub Šindelář</a:t>
            </a:r>
          </a:p>
          <a:p>
            <a:pPr marL="45720" indent="0">
              <a:buNone/>
            </a:pPr>
            <a:r>
              <a:rPr lang="cs-CZ" sz="6400" u="sng" dirty="0">
                <a:hlinkClick r:id="rId2"/>
              </a:rPr>
              <a:t>jakub.sindelar@fsv.cuni.cz</a:t>
            </a:r>
            <a:endParaRPr lang="cs-CZ" sz="6400" u="sng" dirty="0"/>
          </a:p>
          <a:p>
            <a:pPr marL="45720" indent="0">
              <a:buNone/>
            </a:pPr>
            <a:endParaRPr lang="cs-CZ" sz="6400" dirty="0">
              <a:solidFill>
                <a:schemeClr val="tx1"/>
              </a:solidFill>
            </a:endParaRPr>
          </a:p>
          <a:p>
            <a:pPr marL="45720" indent="0" rtl="0">
              <a:buNone/>
            </a:pPr>
            <a:r>
              <a:rPr lang="cs-CZ" sz="6400" b="1" dirty="0" err="1">
                <a:solidFill>
                  <a:schemeClr val="accent2"/>
                </a:solidFill>
              </a:rPr>
              <a:t>Faculty</a:t>
            </a:r>
            <a:r>
              <a:rPr lang="cs-CZ" sz="6400" b="1" dirty="0">
                <a:solidFill>
                  <a:schemeClr val="accent2"/>
                </a:solidFill>
              </a:rPr>
              <a:t> </a:t>
            </a:r>
            <a:r>
              <a:rPr lang="cs-CZ" sz="6400" b="1" dirty="0" err="1">
                <a:solidFill>
                  <a:schemeClr val="accent2"/>
                </a:solidFill>
              </a:rPr>
              <a:t>Administrator</a:t>
            </a:r>
            <a:endParaRPr lang="cs-CZ" sz="6400" b="1" dirty="0">
              <a:solidFill>
                <a:schemeClr val="accent2"/>
              </a:solidFill>
            </a:endParaRPr>
          </a:p>
          <a:p>
            <a:pPr marL="45720" indent="0" rtl="0">
              <a:buNone/>
            </a:pPr>
            <a:r>
              <a:rPr lang="cs-CZ" sz="6400" dirty="0">
                <a:solidFill>
                  <a:schemeClr val="tx1"/>
                </a:solidFill>
              </a:rPr>
              <a:t>Mgr. Michala Sošková</a:t>
            </a:r>
          </a:p>
          <a:p>
            <a:pPr marL="45720" indent="0">
              <a:buNone/>
            </a:pPr>
            <a:r>
              <a:rPr lang="cs-CZ" sz="6400" dirty="0">
                <a:solidFill>
                  <a:srgbClr val="5E5E5E"/>
                </a:solidFill>
                <a:latin typeface="Google Sans"/>
                <a:hlinkClick r:id="rId3"/>
              </a:rPr>
              <a:t>michala.soskova@fsv.cuni.cz</a:t>
            </a:r>
            <a:endParaRPr lang="cs-CZ" sz="6400" dirty="0">
              <a:solidFill>
                <a:srgbClr val="5E5E5E"/>
              </a:solidFill>
              <a:latin typeface="Google Sans"/>
            </a:endParaRPr>
          </a:p>
          <a:p>
            <a:pPr marL="45720" indent="0">
              <a:buNone/>
            </a:pPr>
            <a:endParaRPr lang="cs-CZ" sz="6400" b="1" dirty="0">
              <a:solidFill>
                <a:srgbClr val="5E5E5E"/>
              </a:solidFill>
              <a:latin typeface="Google Sans"/>
            </a:endParaRPr>
          </a:p>
          <a:p>
            <a:pPr marL="45720" indent="0" algn="just">
              <a:buNone/>
            </a:pPr>
            <a:r>
              <a:rPr lang="cs-CZ" sz="64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Links</a:t>
            </a:r>
            <a:r>
              <a:rPr lang="cs-CZ" sz="6400" b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cs-CZ" sz="64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for</a:t>
            </a:r>
            <a:r>
              <a:rPr lang="cs-CZ" sz="6400" b="1" dirty="0">
                <a:solidFill>
                  <a:srgbClr val="C00000"/>
                </a:solidFill>
                <a:latin typeface="Corbel" panose="020B0503020204020204" pitchFamily="34" charset="0"/>
              </a:rPr>
              <a:t> more </a:t>
            </a:r>
            <a:r>
              <a:rPr lang="cs-CZ" sz="64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detailed</a:t>
            </a:r>
            <a:r>
              <a:rPr lang="cs-CZ" sz="6400" b="1" dirty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cs-CZ" sz="6400" b="1" dirty="0" err="1">
                <a:solidFill>
                  <a:srgbClr val="C00000"/>
                </a:solidFill>
                <a:latin typeface="Corbel" panose="020B0503020204020204" pitchFamily="34" charset="0"/>
              </a:rPr>
              <a:t>info</a:t>
            </a:r>
            <a:r>
              <a:rPr lang="cs-CZ" sz="6400" b="1" dirty="0">
                <a:solidFill>
                  <a:srgbClr val="C00000"/>
                </a:solidFill>
                <a:latin typeface="Corbel" panose="020B0503020204020204" pitchFamily="34" charset="0"/>
              </a:rPr>
              <a:t>:</a:t>
            </a:r>
          </a:p>
          <a:p>
            <a:pPr marL="50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400" u="sng" dirty="0">
                <a:hlinkClick r:id="rId4"/>
              </a:rPr>
              <a:t>https://knihovna.fsv.cuni.cz/en/publishing-fsv</a:t>
            </a:r>
            <a:endParaRPr lang="cs-CZ" sz="6400" dirty="0"/>
          </a:p>
          <a:p>
            <a:pPr marL="50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t-BR" sz="6400" u="sng" dirty="0">
                <a:hlinkClick r:id="rId5"/>
              </a:rPr>
              <a:t>Rector´s Directive No. 40/2021</a:t>
            </a:r>
            <a:endParaRPr lang="cs-CZ" sz="6400" u="sng" dirty="0"/>
          </a:p>
          <a:p>
            <a:pPr marL="508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6400" u="sng" dirty="0">
                <a:hlinkClick r:id="rId6"/>
              </a:rPr>
              <a:t>https://knihovna.fsv.cuni.cz/en/publishing-fsv/predatory-publishing</a:t>
            </a:r>
            <a:endParaRPr lang="cs-CZ" sz="6400" u="sng" dirty="0"/>
          </a:p>
          <a:p>
            <a:pPr marL="5080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6400" u="sng" dirty="0"/>
          </a:p>
          <a:p>
            <a:pPr marL="45720" indent="0">
              <a:buNone/>
            </a:pPr>
            <a:r>
              <a:rPr lang="cs-CZ" sz="6400" b="1" dirty="0" err="1">
                <a:solidFill>
                  <a:srgbClr val="C00000"/>
                </a:solidFill>
              </a:rPr>
              <a:t>Personal</a:t>
            </a:r>
            <a:r>
              <a:rPr lang="cs-CZ" sz="6400" b="1" dirty="0">
                <a:solidFill>
                  <a:srgbClr val="C00000"/>
                </a:solidFill>
              </a:rPr>
              <a:t> </a:t>
            </a:r>
            <a:r>
              <a:rPr lang="cs-CZ" sz="6400" b="1" dirty="0" err="1">
                <a:solidFill>
                  <a:srgbClr val="C00000"/>
                </a:solidFill>
              </a:rPr>
              <a:t>research</a:t>
            </a:r>
            <a:r>
              <a:rPr lang="cs-CZ" sz="6400" b="1" dirty="0">
                <a:solidFill>
                  <a:srgbClr val="C00000"/>
                </a:solidFill>
              </a:rPr>
              <a:t> </a:t>
            </a:r>
            <a:r>
              <a:rPr lang="cs-CZ" sz="6400" b="1" dirty="0" err="1">
                <a:solidFill>
                  <a:srgbClr val="C00000"/>
                </a:solidFill>
              </a:rPr>
              <a:t>identifiers</a:t>
            </a:r>
            <a:r>
              <a:rPr lang="cs-CZ" sz="6400" b="1" dirty="0">
                <a:solidFill>
                  <a:srgbClr val="C00000"/>
                </a:solidFill>
              </a:rPr>
              <a:t>:</a:t>
            </a:r>
          </a:p>
          <a:p>
            <a:pPr marL="50800" indent="0">
              <a:buNone/>
            </a:pPr>
            <a:r>
              <a:rPr lang="cs-CZ" sz="6400" dirty="0">
                <a:solidFill>
                  <a:schemeClr val="accent2"/>
                </a:solidFill>
                <a:hlinkClick r:id="rId7"/>
              </a:rPr>
              <a:t>https://knihovna.fsv.cuni.cz/en/publishing-fsv/personal-identifiers</a:t>
            </a:r>
            <a:endParaRPr lang="cs-CZ" sz="6400" dirty="0">
              <a:solidFill>
                <a:schemeClr val="accent2"/>
              </a:solidFill>
            </a:endParaRPr>
          </a:p>
          <a:p>
            <a:pPr marL="50800" indent="0">
              <a:buNone/>
            </a:pPr>
            <a:r>
              <a:rPr lang="en-US" sz="6400" dirty="0">
                <a:solidFill>
                  <a:schemeClr val="tx1"/>
                </a:solidFill>
              </a:rPr>
              <a:t>ORCID registration is free and is done at </a:t>
            </a:r>
            <a:r>
              <a:rPr lang="en-US" sz="6400" dirty="0">
                <a:solidFill>
                  <a:schemeClr val="accent3"/>
                </a:solidFill>
              </a:rPr>
              <a:t>https://orcid.org/</a:t>
            </a:r>
          </a:p>
          <a:p>
            <a:endParaRPr lang="cs-CZ" sz="2000" b="1" dirty="0">
              <a:solidFill>
                <a:srgbClr val="5E5E5E"/>
              </a:solidFill>
              <a:latin typeface="Google Sans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430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B2814-DCDF-7490-7EF2-227E4059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/>
              <a:t>Regulations</a:t>
            </a:r>
            <a:r>
              <a:rPr lang="cs-CZ" dirty="0"/>
              <a:t> + </a:t>
            </a:r>
            <a:r>
              <a:rPr lang="cs-CZ" dirty="0" err="1"/>
              <a:t>responsibilities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0B5D610-E07A-0BB3-E65F-413B7085D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u="sng" dirty="0">
                <a:solidFill>
                  <a:schemeClr val="accent3"/>
                </a:solidFill>
                <a:latin typeface="Corbel" panose="020B0503020204020204" pitchFamily="34" charset="0"/>
                <a:hlinkClick r:id="rId2"/>
              </a:rPr>
              <a:t>Measures of the </a:t>
            </a:r>
            <a:r>
              <a:rPr lang="cs-CZ" sz="2400" u="sng" dirty="0">
                <a:solidFill>
                  <a:schemeClr val="accent3"/>
                </a:solidFill>
                <a:latin typeface="Corbel" panose="020B0503020204020204" pitchFamily="34" charset="0"/>
                <a:hlinkClick r:id="rId2"/>
              </a:rPr>
              <a:t>R</a:t>
            </a:r>
            <a:r>
              <a:rPr lang="en-US" sz="2400" u="sng" dirty="0" err="1">
                <a:solidFill>
                  <a:schemeClr val="accent3"/>
                </a:solidFill>
                <a:latin typeface="Corbel" panose="020B0503020204020204" pitchFamily="34" charset="0"/>
                <a:hlinkClick r:id="rId2"/>
              </a:rPr>
              <a:t>ector</a:t>
            </a:r>
            <a:r>
              <a:rPr lang="en-US" sz="2400" u="sng" dirty="0">
                <a:solidFill>
                  <a:schemeClr val="accent3"/>
                </a:solidFill>
                <a:latin typeface="Corbel" panose="020B0503020204020204" pitchFamily="34" charset="0"/>
                <a:hlinkClick r:id="rId2"/>
              </a:rPr>
              <a:t> of the </a:t>
            </a:r>
            <a:r>
              <a:rPr lang="cs-CZ" sz="2400" u="sng" dirty="0">
                <a:solidFill>
                  <a:schemeClr val="accent3"/>
                </a:solidFill>
                <a:latin typeface="Corbel" panose="020B0503020204020204" pitchFamily="34" charset="0"/>
                <a:hlinkClick r:id="rId2"/>
              </a:rPr>
              <a:t>CUNI </a:t>
            </a:r>
            <a:r>
              <a:rPr lang="en-US" sz="2400" u="sng" dirty="0">
                <a:solidFill>
                  <a:schemeClr val="accent3"/>
                </a:solidFill>
                <a:latin typeface="Corbel" panose="020B0503020204020204" pitchFamily="34" charset="0"/>
                <a:hlinkClick r:id="rId2"/>
              </a:rPr>
              <a:t>No. 40/2021</a:t>
            </a:r>
            <a:endParaRPr lang="cs-CZ" sz="2400" u="sng" dirty="0">
              <a:solidFill>
                <a:schemeClr val="accent3"/>
              </a:solidFill>
              <a:latin typeface="Corbel" panose="020B0503020204020204" pitchFamily="34" charset="0"/>
            </a:endParaRPr>
          </a:p>
          <a:p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Every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author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creating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an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entry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in OBD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is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responsible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for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:</a:t>
            </a:r>
            <a:endParaRPr lang="cs-CZ" sz="20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r>
              <a:rPr lang="cs-CZ" b="1" dirty="0">
                <a:solidFill>
                  <a:srgbClr val="F59900"/>
                </a:solidFill>
                <a:latin typeface="Corbel" panose="020B0503020204020204" pitchFamily="34" charset="0"/>
              </a:rPr>
              <a:t>-&gt;</a:t>
            </a:r>
            <a:r>
              <a:rPr lang="cs-CZ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b="1" dirty="0"/>
              <a:t> </a:t>
            </a:r>
            <a:r>
              <a:rPr lang="en-US" dirty="0">
                <a:latin typeface="Corbel" panose="020B0503020204020204" pitchFamily="34" charset="0"/>
              </a:rPr>
              <a:t>the completeness, correctness and truthfulness of the data in the record of the result forming its complete bibliographic description</a:t>
            </a:r>
            <a:endParaRPr lang="cs-CZ" dirty="0"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r>
              <a:rPr lang="cs-CZ" b="1" dirty="0">
                <a:solidFill>
                  <a:srgbClr val="F59900"/>
                </a:solidFill>
              </a:rPr>
              <a:t>-&gt;</a:t>
            </a:r>
            <a:r>
              <a:rPr lang="cs-CZ" b="1" dirty="0"/>
              <a:t> </a:t>
            </a:r>
            <a:r>
              <a:rPr lang="cs-CZ" sz="1600" b="1" dirty="0"/>
              <a:t> </a:t>
            </a:r>
            <a:r>
              <a:rPr lang="en-US" dirty="0">
                <a:latin typeface="Corbel" panose="020B0503020204020204" pitchFamily="34" charset="0"/>
              </a:rPr>
              <a:t>link to funding source (results going to RIV)</a:t>
            </a:r>
            <a:r>
              <a:rPr lang="cs-CZ" dirty="0">
                <a:latin typeface="Corbel" panose="020B0503020204020204" pitchFamily="34" charset="0"/>
              </a:rPr>
              <a:t> </a:t>
            </a:r>
          </a:p>
          <a:p>
            <a:pPr marL="533400" lvl="1" indent="0">
              <a:buNone/>
            </a:pPr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sz="2000" i="1" dirty="0">
                <a:latin typeface="Corbel" panose="020B0503020204020204" pitchFamily="34" charset="0"/>
              </a:rPr>
              <a:t>- GAČR, TAČR, GAUK, </a:t>
            </a:r>
            <a:r>
              <a:rPr lang="cs-CZ" sz="2000" i="1" dirty="0" err="1">
                <a:latin typeface="Corbel" panose="020B0503020204020204" pitchFamily="34" charset="0"/>
              </a:rPr>
              <a:t>Specifical</a:t>
            </a:r>
            <a:r>
              <a:rPr lang="cs-CZ" sz="2000" i="1" dirty="0">
                <a:latin typeface="Corbel" panose="020B0503020204020204" pitchFamily="34" charset="0"/>
              </a:rPr>
              <a:t> </a:t>
            </a:r>
            <a:r>
              <a:rPr lang="cs-CZ" sz="2000" i="1" dirty="0" err="1">
                <a:latin typeface="Corbel" panose="020B0503020204020204" pitchFamily="34" charset="0"/>
              </a:rPr>
              <a:t>research</a:t>
            </a:r>
            <a:r>
              <a:rPr lang="cs-CZ" sz="2000" i="1" dirty="0">
                <a:latin typeface="Corbel" panose="020B0503020204020204" pitchFamily="34" charset="0"/>
              </a:rPr>
              <a:t>…</a:t>
            </a:r>
          </a:p>
          <a:p>
            <a:pPr marL="533400" lvl="1" indent="0">
              <a:buNone/>
            </a:pPr>
            <a:r>
              <a:rPr lang="cs-CZ" sz="2000" i="1" dirty="0">
                <a:latin typeface="Corbel" panose="020B0503020204020204" pitchFamily="34" charset="0"/>
              </a:rPr>
              <a:t>	- </a:t>
            </a:r>
            <a:r>
              <a:rPr lang="cs-CZ" sz="2000" i="1" dirty="0" err="1">
                <a:latin typeface="Corbel" panose="020B0503020204020204" pitchFamily="34" charset="0"/>
              </a:rPr>
              <a:t>Institutional</a:t>
            </a:r>
            <a:r>
              <a:rPr lang="cs-CZ" sz="2000" i="1" dirty="0">
                <a:latin typeface="Corbel" panose="020B0503020204020204" pitchFamily="34" charset="0"/>
              </a:rPr>
              <a:t> program – </a:t>
            </a:r>
            <a:r>
              <a:rPr lang="cs-CZ" sz="2000" i="1" dirty="0" err="1">
                <a:latin typeface="Corbel" panose="020B0503020204020204" pitchFamily="34" charset="0"/>
              </a:rPr>
              <a:t>Cooperatio</a:t>
            </a:r>
            <a:endParaRPr lang="cs-CZ" sz="2000" i="1" dirty="0"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r>
              <a:rPr lang="cs-CZ" b="1" dirty="0">
                <a:solidFill>
                  <a:srgbClr val="F59900"/>
                </a:solidFill>
              </a:rPr>
              <a:t>-&gt;</a:t>
            </a:r>
            <a:r>
              <a:rPr lang="cs-CZ" b="1" dirty="0"/>
              <a:t>  </a:t>
            </a:r>
            <a:r>
              <a:rPr lang="en-US" sz="2400" dirty="0">
                <a:latin typeface="Corbel" panose="020B0503020204020204" pitchFamily="34" charset="0"/>
              </a:rPr>
              <a:t>and inclusion in the internal classification of fields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en-US" sz="2400" dirty="0">
                <a:latin typeface="Corbel" panose="020B0503020204020204" pitchFamily="34" charset="0"/>
              </a:rPr>
              <a:t>(results going to RIV)</a:t>
            </a:r>
            <a:endParaRPr lang="cs-CZ" dirty="0"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r>
              <a:rPr lang="cs-CZ" dirty="0">
                <a:latin typeface="Corbel" panose="020B0503020204020204" pitchFamily="34" charset="0"/>
              </a:rPr>
              <a:t>	</a:t>
            </a:r>
            <a:r>
              <a:rPr lang="cs-CZ" sz="2000" i="1" dirty="0">
                <a:latin typeface="Corbel" panose="020B0503020204020204" pitchFamily="34" charset="0"/>
              </a:rPr>
              <a:t>- </a:t>
            </a:r>
            <a:r>
              <a:rPr lang="cs-CZ" sz="2000" b="0" i="1" dirty="0">
                <a:latin typeface="Corbel" panose="020B0503020204020204" pitchFamily="34" charset="0"/>
              </a:rPr>
              <a:t>Area </a:t>
            </a:r>
            <a:r>
              <a:rPr lang="cs-CZ" sz="2000" b="0" i="1" dirty="0" err="1">
                <a:latin typeface="Corbel" panose="020B0503020204020204" pitchFamily="34" charset="0"/>
              </a:rPr>
              <a:t>studies</a:t>
            </a:r>
            <a:endParaRPr lang="cs-CZ" sz="2000" b="0" i="1" dirty="0"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r>
              <a:rPr lang="cs-CZ" sz="2000" b="0" i="1" dirty="0">
                <a:latin typeface="Corbel" panose="020B0503020204020204" pitchFamily="34" charset="0"/>
              </a:rPr>
              <a:t>	- </a:t>
            </a:r>
            <a:r>
              <a:rPr lang="cs-CZ" sz="2000" b="0" i="1" dirty="0" err="1">
                <a:latin typeface="Corbel" panose="020B0503020204020204" pitchFamily="34" charset="0"/>
              </a:rPr>
              <a:t>History</a:t>
            </a:r>
            <a:r>
              <a:rPr lang="cs-CZ" sz="2000" b="0" i="1" dirty="0">
                <a:latin typeface="Corbel" panose="020B0503020204020204" pitchFamily="34" charset="0"/>
              </a:rPr>
              <a:t> + </a:t>
            </a:r>
            <a:r>
              <a:rPr lang="cs-CZ" sz="2000" b="0" i="1" dirty="0" err="1">
                <a:latin typeface="Corbel" panose="020B0503020204020204" pitchFamily="34" charset="0"/>
              </a:rPr>
              <a:t>subfield</a:t>
            </a:r>
            <a:r>
              <a:rPr lang="cs-CZ" sz="2000" b="0" i="1" dirty="0">
                <a:latin typeface="Corbel" panose="020B0503020204020204" pitchFamily="34" charset="0"/>
              </a:rPr>
              <a:t> = </a:t>
            </a:r>
            <a:r>
              <a:rPr lang="en-US" sz="2000" b="0" i="1" dirty="0">
                <a:latin typeface="Corbel" panose="020B0503020204020204" pitchFamily="34" charset="0"/>
              </a:rPr>
              <a:t>Modern and Contemporary History</a:t>
            </a:r>
            <a:endParaRPr lang="cs-CZ" sz="2000" b="0" i="1" dirty="0"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endParaRPr lang="cs-CZ" sz="2000" dirty="0">
              <a:latin typeface="Corbel" panose="020B0503020204020204" pitchFamily="34" charset="0"/>
            </a:endParaRPr>
          </a:p>
          <a:p>
            <a:pPr marL="533400" lvl="1" indent="0">
              <a:buNone/>
            </a:pPr>
            <a:endParaRPr lang="cs-CZ" sz="1600" b="1" dirty="0"/>
          </a:p>
          <a:p>
            <a:pPr marL="533400" lvl="1" indent="0">
              <a:buNone/>
            </a:pPr>
            <a:endParaRPr lang="cs-CZ" sz="1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81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/>
              <a:t>Accessing</a:t>
            </a:r>
            <a:r>
              <a:rPr lang="cs-CZ" dirty="0"/>
              <a:t> OBD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749" y="1487795"/>
            <a:ext cx="11080501" cy="388241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2400" dirty="0">
                <a:latin typeface="Corbel" panose="020B0503020204020204" pitchFamily="34" charset="0"/>
                <a:hlinkClick r:id="rId2"/>
              </a:rPr>
              <a:t>https://login-veda.is.cuni.cz/</a:t>
            </a:r>
            <a:endParaRPr lang="cs-CZ" sz="2400" dirty="0">
              <a:latin typeface="Corbel" panose="020B0503020204020204" pitchFamily="34" charset="0"/>
            </a:endParaRPr>
          </a:p>
          <a:p>
            <a:pPr marL="50800" indent="0">
              <a:buNone/>
            </a:pP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Step 1) </a:t>
            </a:r>
            <a:r>
              <a:rPr lang="cs-CZ" sz="2400" dirty="0">
                <a:latin typeface="Corbel" panose="020B0503020204020204" pitchFamily="34" charset="0"/>
              </a:rPr>
              <a:t>login to IS Věda </a:t>
            </a:r>
            <a:r>
              <a:rPr lang="cs-CZ" sz="2400" dirty="0" err="1">
                <a:latin typeface="Corbel" panose="020B0503020204020204" pitchFamily="34" charset="0"/>
              </a:rPr>
              <a:t>using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your</a:t>
            </a:r>
            <a:r>
              <a:rPr lang="cs-CZ" sz="2400" dirty="0">
                <a:latin typeface="Corbel" panose="020B0503020204020204" pitchFamily="34" charset="0"/>
              </a:rPr>
              <a:t> SIS login and </a:t>
            </a:r>
            <a:r>
              <a:rPr lang="cs-CZ" sz="2400" dirty="0" err="1">
                <a:latin typeface="Corbel" panose="020B0503020204020204" pitchFamily="34" charset="0"/>
              </a:rPr>
              <a:t>password</a:t>
            </a:r>
            <a:endParaRPr lang="cs-CZ" sz="2400" dirty="0">
              <a:latin typeface="Corbel" panose="020B0503020204020204" pitchFamily="34" charset="0"/>
            </a:endParaRPr>
          </a:p>
          <a:p>
            <a:pPr marL="50800" indent="0">
              <a:buNone/>
            </a:pPr>
            <a:br>
              <a:rPr lang="cs-CZ" sz="2400" dirty="0">
                <a:latin typeface="Corbel" panose="020B0503020204020204" pitchFamily="34" charset="0"/>
              </a:rPr>
            </a:br>
            <a:br>
              <a:rPr lang="cs-CZ" sz="2400" dirty="0">
                <a:latin typeface="Corbel" panose="020B0503020204020204" pitchFamily="34" charset="0"/>
              </a:rPr>
            </a:b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cs-CZ" sz="2400" dirty="0">
              <a:latin typeface="Corbel" panose="020B0503020204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4322089-C541-1788-5F89-71D44E44D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49" y="2729521"/>
            <a:ext cx="10135311" cy="347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066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/>
              <a:t>Accessing</a:t>
            </a:r>
            <a:r>
              <a:rPr lang="cs-CZ" dirty="0"/>
              <a:t> OBD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Step 2) 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enter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OBD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endParaRPr lang="cs-CZ" sz="2400" dirty="0">
              <a:latin typeface="Corbel" panose="020B0503020204020204" pitchFamily="34" charset="0"/>
            </a:endParaRPr>
          </a:p>
          <a:p>
            <a:pPr marL="50800" indent="0">
              <a:buNone/>
            </a:pPr>
            <a:br>
              <a:rPr lang="cs-CZ" sz="2400" dirty="0">
                <a:latin typeface="Corbel" panose="020B0503020204020204" pitchFamily="34" charset="0"/>
              </a:rPr>
            </a:br>
            <a:br>
              <a:rPr lang="cs-CZ" sz="2400" dirty="0">
                <a:latin typeface="Corbel" panose="020B0503020204020204" pitchFamily="34" charset="0"/>
              </a:rPr>
            </a:b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cs-CZ" sz="2400" dirty="0">
              <a:latin typeface="Corbel" panose="020B05030202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57C49D3-FFB1-0673-CE08-EF49FDE36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611" y="2382154"/>
            <a:ext cx="10411326" cy="3752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71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/>
              <a:t>Accessing</a:t>
            </a:r>
            <a:r>
              <a:rPr lang="cs-CZ" dirty="0"/>
              <a:t> OBD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rmAutofit/>
          </a:bodyPr>
          <a:lstStyle/>
          <a:p>
            <a:pPr marL="50800" indent="0">
              <a:buNone/>
            </a:pP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Step 3) 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re-enter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OBD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a second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time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  <a:p>
            <a:pPr marL="50800" indent="0">
              <a:buNone/>
            </a:pP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(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now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you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can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also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switch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into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English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version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–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see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British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flag in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right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upper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corner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)</a:t>
            </a:r>
            <a:endParaRPr lang="cs-CZ" sz="2000" dirty="0">
              <a:latin typeface="Corbel" panose="020B0503020204020204" pitchFamily="34" charset="0"/>
            </a:endParaRPr>
          </a:p>
          <a:p>
            <a:pPr marL="50800" indent="0">
              <a:buNone/>
            </a:pPr>
            <a:br>
              <a:rPr lang="cs-CZ" sz="2400" dirty="0">
                <a:latin typeface="Corbel" panose="020B0503020204020204" pitchFamily="34" charset="0"/>
              </a:rPr>
            </a:br>
            <a:br>
              <a:rPr lang="cs-CZ" sz="2400" dirty="0">
                <a:latin typeface="Corbel" panose="020B0503020204020204" pitchFamily="34" charset="0"/>
              </a:rPr>
            </a:b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cs-CZ" sz="2400" dirty="0">
              <a:latin typeface="Corbel" panose="020B0503020204020204" pitchFamily="34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6EE034-D415-B350-EDEF-275A49746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6" y="3110275"/>
            <a:ext cx="11069048" cy="225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9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sz="4400" dirty="0" err="1">
                <a:solidFill>
                  <a:schemeClr val="tx1"/>
                </a:solidFill>
                <a:latin typeface="Corbel" panose="020B0503020204020204" pitchFamily="34" charset="0"/>
              </a:rPr>
              <a:t>Creation</a:t>
            </a:r>
            <a:r>
              <a:rPr lang="cs-CZ" sz="4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4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orbel" panose="020B0503020204020204" pitchFamily="34" charset="0"/>
              </a:rPr>
              <a:t>new</a:t>
            </a:r>
            <a:r>
              <a:rPr lang="cs-CZ" sz="4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orbel" panose="020B0503020204020204" pitchFamily="34" charset="0"/>
              </a:rPr>
              <a:t>entry</a:t>
            </a:r>
            <a:r>
              <a:rPr lang="cs-CZ" sz="4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4400" dirty="0" err="1">
                <a:solidFill>
                  <a:schemeClr val="tx1"/>
                </a:solidFill>
                <a:latin typeface="Corbel" panose="020B0503020204020204" pitchFamily="34" charset="0"/>
              </a:rPr>
              <a:t>into</a:t>
            </a:r>
            <a:r>
              <a:rPr lang="cs-CZ" sz="4400" dirty="0">
                <a:solidFill>
                  <a:schemeClr val="tx1"/>
                </a:solidFill>
                <a:latin typeface="Corbel" panose="020B0503020204020204" pitchFamily="34" charset="0"/>
              </a:rPr>
              <a:t> OBD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rmAutofit/>
          </a:bodyPr>
          <a:lstStyle/>
          <a:p>
            <a:r>
              <a:rPr lang="cs-CZ" sz="2400" dirty="0" err="1">
                <a:latin typeface="Corbel" panose="020B0503020204020204" pitchFamily="34" charset="0"/>
              </a:rPr>
              <a:t>Some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results</a:t>
            </a:r>
            <a:r>
              <a:rPr lang="cs-CZ" sz="2400" dirty="0">
                <a:latin typeface="Corbel" panose="020B0503020204020204" pitchFamily="34" charset="0"/>
              </a:rPr>
              <a:t> are </a:t>
            </a:r>
            <a:r>
              <a:rPr lang="cs-CZ" sz="2400" dirty="0" err="1">
                <a:latin typeface="Corbel" panose="020B0503020204020204" pitchFamily="34" charset="0"/>
              </a:rPr>
              <a:t>partially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pre-imported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from</a:t>
            </a:r>
            <a:r>
              <a:rPr lang="cs-CZ" sz="2400" dirty="0">
                <a:latin typeface="Corbel" panose="020B0503020204020204" pitchFamily="34" charset="0"/>
              </a:rPr>
              <a:t> SCOPUS and </a:t>
            </a:r>
            <a:r>
              <a:rPr lang="cs-CZ" sz="2400" dirty="0" err="1">
                <a:latin typeface="Corbel" panose="020B0503020204020204" pitchFamily="34" charset="0"/>
              </a:rPr>
              <a:t>WoS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databases</a:t>
            </a:r>
            <a:r>
              <a:rPr lang="cs-CZ" sz="2400" dirty="0">
                <a:latin typeface="Corbel" panose="020B0503020204020204" pitchFamily="34" charset="0"/>
              </a:rPr>
              <a:t> and do not </a:t>
            </a:r>
            <a:r>
              <a:rPr lang="cs-CZ" sz="2400" dirty="0" err="1">
                <a:latin typeface="Corbel" panose="020B0503020204020204" pitchFamily="34" charset="0"/>
              </a:rPr>
              <a:t>have</a:t>
            </a:r>
            <a:r>
              <a:rPr lang="cs-CZ" sz="2400" dirty="0">
                <a:latin typeface="Corbel" panose="020B0503020204020204" pitchFamily="34" charset="0"/>
              </a:rPr>
              <a:t> to </a:t>
            </a:r>
            <a:r>
              <a:rPr lang="cs-CZ" sz="2400" dirty="0" err="1">
                <a:latin typeface="Corbel" panose="020B0503020204020204" pitchFamily="34" charset="0"/>
              </a:rPr>
              <a:t>be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created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from</a:t>
            </a:r>
            <a:r>
              <a:rPr lang="cs-CZ" sz="2400" dirty="0">
                <a:latin typeface="Corbel" panose="020B0503020204020204" pitchFamily="34" charset="0"/>
              </a:rPr>
              <a:t> </a:t>
            </a:r>
            <a:r>
              <a:rPr lang="cs-CZ" sz="2400" dirty="0" err="1">
                <a:latin typeface="Corbel" panose="020B0503020204020204" pitchFamily="34" charset="0"/>
              </a:rPr>
              <a:t>scratch</a:t>
            </a:r>
            <a:endParaRPr lang="cs-CZ" sz="2400" dirty="0">
              <a:latin typeface="Corbel" panose="020B0503020204020204" pitchFamily="34" charset="0"/>
            </a:endParaRPr>
          </a:p>
          <a:p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Step 4) </a:t>
            </a:r>
            <a:r>
              <a:rPr lang="cs-CZ" sz="2400" dirty="0" err="1">
                <a:latin typeface="Corbel" panose="020B0503020204020204" pitchFamily="34" charset="0"/>
              </a:rPr>
              <a:t>click</a:t>
            </a:r>
            <a:r>
              <a:rPr lang="cs-CZ" sz="2400" dirty="0">
                <a:latin typeface="Corbel" panose="020B0503020204020204" pitchFamily="34" charset="0"/>
              </a:rPr>
              <a:t> on </a:t>
            </a:r>
            <a:r>
              <a:rPr lang="cs-CZ" sz="2400" dirty="0">
                <a:solidFill>
                  <a:srgbClr val="F59900"/>
                </a:solidFill>
                <a:latin typeface="Corbel" panose="020B0503020204020204" pitchFamily="34" charset="0"/>
              </a:rPr>
              <a:t>New </a:t>
            </a:r>
            <a:r>
              <a:rPr lang="cs-CZ" sz="2400" dirty="0" err="1">
                <a:solidFill>
                  <a:srgbClr val="F59900"/>
                </a:solidFill>
                <a:latin typeface="Corbel" panose="020B0503020204020204" pitchFamily="34" charset="0"/>
              </a:rPr>
              <a:t>record</a:t>
            </a:r>
            <a:r>
              <a:rPr lang="cs-CZ" sz="2400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and start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filling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all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information</a:t>
            </a:r>
            <a:endParaRPr lang="cs-CZ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50800" indent="0">
              <a:buNone/>
            </a:pPr>
            <a:br>
              <a:rPr lang="cs-CZ" sz="2400" dirty="0">
                <a:latin typeface="Corbel" panose="020B0503020204020204" pitchFamily="34" charset="0"/>
              </a:rPr>
            </a:br>
            <a:br>
              <a:rPr lang="cs-CZ" sz="2400" dirty="0">
                <a:latin typeface="Corbel" panose="020B0503020204020204" pitchFamily="34" charset="0"/>
              </a:rPr>
            </a:b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cs-CZ" sz="2400" dirty="0">
              <a:latin typeface="Corbel" panose="020B05030202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BD7118B-2F9C-2CC1-B2E3-AE3FDCDF4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31" y="3042405"/>
            <a:ext cx="10090484" cy="275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55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Affiliation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Autofit/>
          </a:bodyPr>
          <a:lstStyle/>
          <a:p>
            <a:pPr fontAlgn="base"/>
            <a:r>
              <a:rPr lang="cs-CZ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Principle</a:t>
            </a:r>
            <a:r>
              <a:rPr lang="cs-CZ" sz="2400" dirty="0">
                <a:solidFill>
                  <a:schemeClr val="tx1"/>
                </a:solidFill>
                <a:latin typeface="Corbel" panose="020B0503020204020204" pitchFamily="34" charset="0"/>
              </a:rPr>
              <a:t>: </a:t>
            </a:r>
            <a:r>
              <a:rPr lang="en-US" sz="2400" b="1" u="sng" dirty="0">
                <a:solidFill>
                  <a:srgbClr val="F59900"/>
                </a:solidFill>
                <a:latin typeface="Corbel" panose="020B0503020204020204" pitchFamily="34" charset="0"/>
              </a:rPr>
              <a:t>1 </a:t>
            </a:r>
            <a:r>
              <a:rPr lang="cs-CZ" sz="2400" b="1" u="sng" dirty="0" err="1">
                <a:solidFill>
                  <a:srgbClr val="F59900"/>
                </a:solidFill>
                <a:latin typeface="Corbel" panose="020B0503020204020204" pitchFamily="34" charset="0"/>
              </a:rPr>
              <a:t>research</a:t>
            </a:r>
            <a:r>
              <a:rPr lang="cs-CZ" sz="2400" b="1" u="sng" dirty="0">
                <a:solidFill>
                  <a:srgbClr val="F59900"/>
                </a:solidFill>
                <a:latin typeface="Corbel" panose="020B0503020204020204" pitchFamily="34" charset="0"/>
              </a:rPr>
              <a:t> </a:t>
            </a:r>
            <a:r>
              <a:rPr lang="en-US" sz="2400" b="1" u="sng" dirty="0">
                <a:solidFill>
                  <a:srgbClr val="F59900"/>
                </a:solidFill>
                <a:latin typeface="Corbel" panose="020B0503020204020204" pitchFamily="34" charset="0"/>
              </a:rPr>
              <a:t>result = 1</a:t>
            </a:r>
            <a:r>
              <a:rPr lang="cs-CZ" sz="2400" b="1" u="sng" dirty="0">
                <a:solidFill>
                  <a:srgbClr val="F59900"/>
                </a:solidFill>
                <a:latin typeface="Corbel" panose="020B0503020204020204" pitchFamily="34" charset="0"/>
              </a:rPr>
              <a:t> OBD </a:t>
            </a:r>
            <a:r>
              <a:rPr lang="en-US" sz="2400" b="1" u="sng" dirty="0">
                <a:solidFill>
                  <a:srgbClr val="F59900"/>
                </a:solidFill>
                <a:latin typeface="Corbel" panose="020B0503020204020204" pitchFamily="34" charset="0"/>
              </a:rPr>
              <a:t>entry</a:t>
            </a:r>
            <a:endParaRPr lang="cs-CZ" sz="2400" b="1" u="sng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lvl="1" fontAlgn="base"/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every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publication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can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be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entered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into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OBD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only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once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1" fontAlgn="base"/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therefore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,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there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is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example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a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collective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monography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–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only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one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author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will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entre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it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into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OBD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system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and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there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/he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will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mention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all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his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colleague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533400" lvl="1" indent="0" fontAlgn="base">
              <a:buNone/>
            </a:pP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88620" indent="-342900" fontAlgn="base"/>
            <a:r>
              <a:rPr lang="en-US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Affiliation</a:t>
            </a:r>
            <a:endParaRPr lang="en-US" sz="2400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e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ach result may only be recorded for the </a:t>
            </a:r>
            <a:r>
              <a:rPr lang="en-US" sz="2000" b="1" dirty="0">
                <a:solidFill>
                  <a:srgbClr val="F59900"/>
                </a:solidFill>
                <a:latin typeface="Corbel" panose="020B0503020204020204" pitchFamily="34" charset="0"/>
              </a:rPr>
              <a:t>author's employment 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or </a:t>
            </a:r>
            <a:r>
              <a:rPr lang="en-US" sz="2000" b="1" dirty="0">
                <a:solidFill>
                  <a:srgbClr val="F59900"/>
                </a:solidFill>
                <a:latin typeface="Corbel" panose="020B0503020204020204" pitchFamily="34" charset="0"/>
              </a:rPr>
              <a:t>study relationship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, which is related to his educational and/or creative activity at the </a:t>
            </a:r>
            <a:r>
              <a:rPr lang="en-US" sz="2000" b="1" dirty="0">
                <a:solidFill>
                  <a:srgbClr val="F59900"/>
                </a:solidFill>
                <a:latin typeface="Corbel" panose="020B0503020204020204" pitchFamily="34" charset="0"/>
              </a:rPr>
              <a:t>university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 and within which it was created</a:t>
            </a:r>
          </a:p>
          <a:p>
            <a:pPr marL="388620" indent="-342900"/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Worklpace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 in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charge</a:t>
            </a:r>
            <a:endParaRPr lang="en-US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entry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´</a:t>
            </a:r>
            <a:r>
              <a:rPr lang="cs-CZ" sz="2000" i="1" dirty="0" err="1">
                <a:solidFill>
                  <a:schemeClr val="tx1"/>
                </a:solidFill>
                <a:latin typeface="Corbel" panose="020B0503020204020204" pitchFamily="34" charset="0"/>
              </a:rPr>
              <a:t>belongs</a:t>
            </a:r>
            <a:r>
              <a:rPr lang="cs-CZ" sz="2000" i="1" dirty="0">
                <a:solidFill>
                  <a:schemeClr val="tx1"/>
                </a:solidFill>
                <a:latin typeface="Corbel" panose="020B0503020204020204" pitchFamily="34" charset="0"/>
              </a:rPr>
              <a:t>´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to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original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/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first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faculty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/department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main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/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first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author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or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to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faculty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/department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from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most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authors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are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from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50800" indent="0">
              <a:buNone/>
            </a:pPr>
            <a:endParaRPr lang="cs-CZ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6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A40347-8F65-58C1-2A7F-EDDDDC51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0356" y="347806"/>
            <a:ext cx="9839864" cy="885247"/>
          </a:xfrm>
        </p:spPr>
        <p:txBody>
          <a:bodyPr/>
          <a:lstStyle/>
          <a:p>
            <a:r>
              <a:rPr lang="cs-CZ" dirty="0" err="1">
                <a:solidFill>
                  <a:schemeClr val="tx1"/>
                </a:solidFill>
              </a:rPr>
              <a:t>Authors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30BE764-3CCE-99BA-8E71-2CCC24842A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023" y="1487795"/>
            <a:ext cx="11080501" cy="388241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Internal authors</a:t>
            </a:r>
            <a:endParaRPr lang="cs-CZ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2000" b="1" dirty="0" err="1">
                <a:solidFill>
                  <a:schemeClr val="tx1"/>
                </a:solidFill>
                <a:latin typeface="Corbel" panose="020B0503020204020204" pitchFamily="34" charset="0"/>
              </a:rPr>
              <a:t>a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lways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enter all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1"/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to enter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authors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use 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always the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internal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list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</a:p>
          <a:p>
            <a:pPr lvl="1"/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click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on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small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blue/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white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symbol </a:t>
            </a:r>
            <a:r>
              <a:rPr lang="cs-CZ" sz="2000" dirty="0">
                <a:solidFill>
                  <a:srgbClr val="F59900"/>
                </a:solidFill>
                <a:latin typeface="Corbel" panose="020B0503020204020204" pitchFamily="34" charset="0"/>
              </a:rPr>
              <a:t>----------------------------- &gt;</a:t>
            </a:r>
          </a:p>
          <a:p>
            <a:pPr lvl="1"/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look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name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of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the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author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his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  <a:hlinkClick r:id="rId2"/>
              </a:rPr>
              <a:t>ORCID ID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lvl="1"/>
            <a:endParaRPr lang="en-US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388620" indent="-342900"/>
            <a:r>
              <a:rPr lang="en-US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Extern</a:t>
            </a:r>
            <a:r>
              <a:rPr lang="cs-CZ" sz="2400" b="1" dirty="0">
                <a:solidFill>
                  <a:srgbClr val="F59900"/>
                </a:solidFill>
                <a:latin typeface="Corbel" panose="020B0503020204020204" pitchFamily="34" charset="0"/>
              </a:rPr>
              <a:t>al </a:t>
            </a:r>
            <a:r>
              <a:rPr lang="cs-CZ" sz="2400" b="1" dirty="0" err="1">
                <a:solidFill>
                  <a:srgbClr val="F59900"/>
                </a:solidFill>
                <a:latin typeface="Corbel" panose="020B0503020204020204" pitchFamily="34" charset="0"/>
              </a:rPr>
              <a:t>authors</a:t>
            </a:r>
            <a:endParaRPr lang="cs-CZ" sz="2400" b="1" dirty="0">
              <a:solidFill>
                <a:srgbClr val="F59900"/>
              </a:solidFill>
              <a:latin typeface="Corbel" panose="020B0503020204020204" pitchFamily="34" charset="0"/>
            </a:endParaRPr>
          </a:p>
          <a:p>
            <a:pPr marL="845820" lvl="1" indent="-342900"/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enter a maximum of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 if they are in the first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5</a:t>
            </a:r>
            <a:r>
              <a:rPr lang="en-US" sz="2000" dirty="0">
                <a:solidFill>
                  <a:schemeClr val="tx1"/>
                </a:solidFill>
                <a:latin typeface="Corbel" panose="020B0503020204020204" pitchFamily="34" charset="0"/>
              </a:rPr>
              <a:t> places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845820" lvl="1" indent="-342900"/>
            <a:r>
              <a:rPr lang="cs-CZ" sz="2000" dirty="0">
                <a:solidFill>
                  <a:srgbClr val="F59900"/>
                </a:solidFill>
                <a:latin typeface="Corbel" panose="020B0503020204020204" pitchFamily="34" charset="0"/>
              </a:rPr>
              <a:t>m</a:t>
            </a:r>
            <a:r>
              <a:rPr lang="en-US" sz="2000" dirty="0" err="1">
                <a:solidFill>
                  <a:srgbClr val="F59900"/>
                </a:solidFill>
                <a:latin typeface="Corbel" panose="020B0503020204020204" pitchFamily="34" charset="0"/>
              </a:rPr>
              <a:t>ental</a:t>
            </a:r>
            <a:r>
              <a:rPr lang="en-US" sz="2000" dirty="0">
                <a:solidFill>
                  <a:srgbClr val="F59900"/>
                </a:solidFill>
                <a:latin typeface="Corbel" panose="020B0503020204020204" pitchFamily="34" charset="0"/>
              </a:rPr>
              <a:t> share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= </a:t>
            </a:r>
            <a:r>
              <a:rPr lang="en-US" sz="2000" dirty="0">
                <a:solidFill>
                  <a:srgbClr val="F59900"/>
                </a:solidFill>
                <a:latin typeface="Corbel" panose="020B0503020204020204" pitchFamily="34" charset="0"/>
              </a:rPr>
              <a:t>share of co-authorship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as a </a:t>
            </a:r>
            <a:r>
              <a:rPr lang="cs-CZ" sz="2000" dirty="0">
                <a:solidFill>
                  <a:srgbClr val="F59900"/>
                </a:solidFill>
                <a:latin typeface="Corbel" panose="020B0503020204020204" pitchFamily="34" charset="0"/>
              </a:rPr>
              <a:t>0% 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to</a:t>
            </a:r>
            <a:r>
              <a:rPr lang="cs-CZ" sz="2000" dirty="0">
                <a:solidFill>
                  <a:srgbClr val="F59900"/>
                </a:solidFill>
                <a:latin typeface="Corbel" panose="020B0503020204020204" pitchFamily="34" charset="0"/>
              </a:rPr>
              <a:t> 100%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for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all</a:t>
            </a:r>
            <a:r>
              <a:rPr lang="cs-CZ" sz="20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cs-CZ" sz="2000" dirty="0" err="1">
                <a:solidFill>
                  <a:schemeClr val="tx1"/>
                </a:solidFill>
                <a:latin typeface="Corbel" panose="020B0503020204020204" pitchFamily="34" charset="0"/>
              </a:rPr>
              <a:t>authors</a:t>
            </a:r>
            <a:endParaRPr lang="cs-CZ" sz="20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pPr marL="45720" indent="0" fontAlgn="base">
              <a:buFont typeface="Corbel" pitchFamily="34" charset="0"/>
              <a:buNone/>
            </a:pPr>
            <a:br>
              <a:rPr lang="cs-CZ" dirty="0">
                <a:latin typeface="Corbel" panose="020B0503020204020204" pitchFamily="34" charset="0"/>
              </a:rPr>
            </a:br>
            <a:endParaRPr lang="en-US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cs-CZ" sz="2400" dirty="0">
              <a:latin typeface="Corbel" panose="020B0503020204020204" pitchFamily="34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50A609-7E8B-003F-7982-8697FBEF50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50" t="29991" r="23149" b="15541"/>
          <a:stretch/>
        </p:blipFill>
        <p:spPr>
          <a:xfrm>
            <a:off x="8149388" y="2294021"/>
            <a:ext cx="994611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3767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1751</TotalTime>
  <Words>1953</Words>
  <Application>Microsoft Office PowerPoint</Application>
  <PresentationFormat>Širokoúhlá obrazovka</PresentationFormat>
  <Paragraphs>202</Paragraphs>
  <Slides>26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1" baseType="lpstr">
      <vt:lpstr>Arial</vt:lpstr>
      <vt:lpstr>Calibri</vt:lpstr>
      <vt:lpstr>Corbel</vt:lpstr>
      <vt:lpstr>Google Sans</vt:lpstr>
      <vt:lpstr>Motiv Office</vt:lpstr>
      <vt:lpstr>OBD Manual</vt:lpstr>
      <vt:lpstr>OBD = System to register your publications</vt:lpstr>
      <vt:lpstr>Regulations + responsibilities</vt:lpstr>
      <vt:lpstr>Accessing OBD</vt:lpstr>
      <vt:lpstr>Accessing OBD</vt:lpstr>
      <vt:lpstr>Accessing OBD</vt:lpstr>
      <vt:lpstr>Creation of new entry into OBD</vt:lpstr>
      <vt:lpstr>Affiliation</vt:lpstr>
      <vt:lpstr>Authors</vt:lpstr>
      <vt:lpstr>Funding method</vt:lpstr>
      <vt:lpstr>Record classification</vt:lpstr>
      <vt:lpstr>State of publication</vt:lpstr>
      <vt:lpstr>Most common types of publications</vt:lpstr>
      <vt:lpstr>,,Draft“ in OBD</vt:lpstr>
      <vt:lpstr>Journal article (type J)</vt:lpstr>
      <vt:lpstr>Journal Article (type J) – to be continued</vt:lpstr>
      <vt:lpstr>Book (type B)</vt:lpstr>
      <vt:lpstr>Book (type B) – requirements</vt:lpstr>
      <vt:lpstr>Chapter in a book (type C)</vt:lpstr>
      <vt:lpstr>Chapter in book (typu C) – to be continued</vt:lpstr>
      <vt:lpstr>Paper in Conference Proceedings (type D)</vt:lpstr>
      <vt:lpstr>RIV/non-RIV</vt:lpstr>
      <vt:lpstr>Record of Results in OBD / Workflow</vt:lpstr>
      <vt:lpstr>Helpdesk</vt:lpstr>
      <vt:lpstr>Contacts and links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 otevřených dveří</dc:title>
  <dc:creator>58369989,Filip Šourek,students</dc:creator>
  <cp:lastModifiedBy>Pavla Kačmárová</cp:lastModifiedBy>
  <cp:revision>12</cp:revision>
  <dcterms:created xsi:type="dcterms:W3CDTF">2021-04-07T13:30:05Z</dcterms:created>
  <dcterms:modified xsi:type="dcterms:W3CDTF">2023-12-04T13:40:49Z</dcterms:modified>
</cp:coreProperties>
</file>